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58" r:id="rId4"/>
    <p:sldId id="259" r:id="rId5"/>
    <p:sldId id="275" r:id="rId6"/>
    <p:sldId id="260" r:id="rId7"/>
    <p:sldId id="261" r:id="rId8"/>
    <p:sldId id="276" r:id="rId9"/>
    <p:sldId id="262" r:id="rId10"/>
    <p:sldId id="264" r:id="rId11"/>
    <p:sldId id="266" r:id="rId12"/>
    <p:sldId id="272" r:id="rId13"/>
    <p:sldId id="273" r:id="rId14"/>
    <p:sldId id="274" r:id="rId15"/>
    <p:sldId id="268" r:id="rId16"/>
    <p:sldId id="269" r:id="rId17"/>
    <p:sldId id="267" r:id="rId18"/>
    <p:sldId id="278" r:id="rId19"/>
    <p:sldId id="279" r:id="rId20"/>
    <p:sldId id="280" r:id="rId21"/>
    <p:sldId id="277" r:id="rId22"/>
    <p:sldId id="270" r:id="rId23"/>
    <p:sldId id="281" r:id="rId24"/>
    <p:sldId id="282"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533FFB08-3665-4AE6-AAC3-2FF6402347BA}">
          <p14:sldIdLst>
            <p14:sldId id="256"/>
            <p14:sldId id="271"/>
            <p14:sldId id="258"/>
            <p14:sldId id="259"/>
            <p14:sldId id="275"/>
            <p14:sldId id="260"/>
            <p14:sldId id="261"/>
            <p14:sldId id="276"/>
            <p14:sldId id="262"/>
          </p14:sldIdLst>
        </p14:section>
        <p14:section name="磁盘缓存" id="{8C344CC8-7D38-410A-9A40-66D3E99F03E7}">
          <p14:sldIdLst>
            <p14:sldId id="264"/>
            <p14:sldId id="266"/>
            <p14:sldId id="272"/>
            <p14:sldId id="273"/>
            <p14:sldId id="274"/>
            <p14:sldId id="268"/>
            <p14:sldId id="269"/>
            <p14:sldId id="267"/>
            <p14:sldId id="278"/>
            <p14:sldId id="279"/>
            <p14:sldId id="280"/>
            <p14:sldId id="277"/>
            <p14:sldId id="270"/>
            <p14:sldId id="281"/>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12" autoAdjust="0"/>
    <p:restoredTop sz="94660"/>
  </p:normalViewPr>
  <p:slideViewPr>
    <p:cSldViewPr snapToGrid="0">
      <p:cViewPr varScale="1">
        <p:scale>
          <a:sx n="54" d="100"/>
          <a:sy n="54" d="100"/>
        </p:scale>
        <p:origin x="16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EC4408-D32B-C88C-D24C-0E6097FF069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DA11B29-30B0-385C-226E-0CC3D7AE1D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5716518-C828-AC3F-9073-B3364C002758}"/>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CDB5D26C-6E14-CA58-ECEB-DBA41818DE4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869135A-86D1-41F4-6D0C-4E937DE08BFA}"/>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1011680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42BF1D-5F7D-A60D-FF2E-8426DF1062D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B3A7494-9B2C-4FDF-7EF0-4E992ACC3FC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CAFB1A5-83B2-CBFD-F692-E103703F487C}"/>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1F71C934-5A71-4E15-9340-5013FF37B57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164A29C-9643-8598-D5E6-ED564D8415DF}"/>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1364577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BF85762-0B4A-50E5-AE5B-6B65309301F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D841050-AA26-1DEF-2EE0-B8BCF781BC1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46F7004-E648-FC47-97D3-E8DFFD50635C}"/>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10E842D1-0E50-6245-4303-EBE0282C2BD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2CE8D39-BAE2-EC6C-9B35-EFA240A501B3}"/>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2269243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AB7130-D10F-02F7-08C6-119AC253833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FAB4136-ECCF-738F-53EE-2CAD78F3432E}"/>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4A9E954-8280-59A0-4BCF-EB60A456DD44}"/>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264603D0-E776-30CD-17F5-15ACABF52CC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9F62BC7-041C-29CF-717D-7D1B59588BB5}"/>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3276529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F4CE62-765E-B528-5415-4EF3EDA7730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6912715-BD5A-1BF9-3991-D816BF5BF9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E3EACFC-516B-197E-95AF-A234C59D2BFD}"/>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F573E4C4-A0E6-35F0-1577-D5EF1D2151C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70164C-1F7A-25F9-A15D-66B62922976F}"/>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529651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B6D10F-618D-F0CE-5E0D-5C3BAB12730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A848CBE-CE70-39C3-9525-AFB9A7ECC11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03E4834-13F4-750A-DB2E-421C4DA88C0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FD37E01-AF99-48F5-9A97-0DFB27140F52}"/>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6" name="页脚占位符 5">
            <a:extLst>
              <a:ext uri="{FF2B5EF4-FFF2-40B4-BE49-F238E27FC236}">
                <a16:creationId xmlns:a16="http://schemas.microsoft.com/office/drawing/2014/main" id="{4EE7334D-6841-5DAC-DFF6-CC961B1F6CC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1C848B-0358-C359-F5D0-6806808E3888}"/>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313193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4F61E3-7DC9-8C01-2564-A3A795B0568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9867E0F-6D52-CEDF-2652-F62E72A942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47CBA2C5-1E0D-A28B-B03F-F7336E80807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A8379F7-FE46-C99C-E936-30C87B714F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F904406-75A4-3301-F575-1DFF2CFE95A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C7DC477-D5AE-A807-4BEF-02E880EA51AB}"/>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8" name="页脚占位符 7">
            <a:extLst>
              <a:ext uri="{FF2B5EF4-FFF2-40B4-BE49-F238E27FC236}">
                <a16:creationId xmlns:a16="http://schemas.microsoft.com/office/drawing/2014/main" id="{EFE6467D-D288-F79D-4A13-B078E289DB2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85D8DDB-91A2-5118-128E-15B6562E596D}"/>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3564042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349C97-A671-7063-3AC9-625DFAB43F4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B69F48C-D314-E8E8-F967-52E98C61CFF1}"/>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4" name="页脚占位符 3">
            <a:extLst>
              <a:ext uri="{FF2B5EF4-FFF2-40B4-BE49-F238E27FC236}">
                <a16:creationId xmlns:a16="http://schemas.microsoft.com/office/drawing/2014/main" id="{754AEF18-B94D-071A-A2E5-5D5221FCE8E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CD0425B-87CB-C809-30E3-A78D27B62A7C}"/>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1758604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12B05CE-4869-BE2A-1DE4-ADCD7374AE1C}"/>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3" name="页脚占位符 2">
            <a:extLst>
              <a:ext uri="{FF2B5EF4-FFF2-40B4-BE49-F238E27FC236}">
                <a16:creationId xmlns:a16="http://schemas.microsoft.com/office/drawing/2014/main" id="{DBF94235-2454-4D63-0A95-483238EEB73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A4D6C22-23AF-4865-1ED4-5F9388470EF4}"/>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2616951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5CE451-4220-95F5-E2F1-D89E692F316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ABBF1AA-B676-90D1-0439-57455C94F9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06794EC-FB84-606B-992C-CB0379BAE0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0BC4DC3-45EF-EC65-0964-C98B9B7DA2F9}"/>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6" name="页脚占位符 5">
            <a:extLst>
              <a:ext uri="{FF2B5EF4-FFF2-40B4-BE49-F238E27FC236}">
                <a16:creationId xmlns:a16="http://schemas.microsoft.com/office/drawing/2014/main" id="{F1F196AE-0D9A-6715-5955-25ACDAC31A5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3D194C4-2AA9-8447-2DE9-361BAD1DB015}"/>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2997469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D3F0FC-B95E-D954-A78D-2D71CC7A860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1C252A9-8C0F-FA7F-40DD-E558DF3093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539BBFB-F438-E72F-B6D2-1D2C89C70E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9DE72F8-299B-82B8-6A98-F9111AE0E3A2}"/>
              </a:ext>
            </a:extLst>
          </p:cNvPr>
          <p:cNvSpPr>
            <a:spLocks noGrp="1"/>
          </p:cNvSpPr>
          <p:nvPr>
            <p:ph type="dt" sz="half" idx="10"/>
          </p:nvPr>
        </p:nvSpPr>
        <p:spPr/>
        <p:txBody>
          <a:bodyPr/>
          <a:lstStyle/>
          <a:p>
            <a:fld id="{1EAE53A7-D0A6-4A89-B49B-33DE658FBA76}" type="datetimeFigureOut">
              <a:rPr lang="zh-CN" altLang="en-US" smtClean="0"/>
              <a:t>2022/9/6</a:t>
            </a:fld>
            <a:endParaRPr lang="zh-CN" altLang="en-US"/>
          </a:p>
        </p:txBody>
      </p:sp>
      <p:sp>
        <p:nvSpPr>
          <p:cNvPr id="6" name="页脚占位符 5">
            <a:extLst>
              <a:ext uri="{FF2B5EF4-FFF2-40B4-BE49-F238E27FC236}">
                <a16:creationId xmlns:a16="http://schemas.microsoft.com/office/drawing/2014/main" id="{2646139A-4E68-C8E0-4383-FECD52D9EF1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10B2AED-70E2-DE47-AFA9-1957FC124244}"/>
              </a:ext>
            </a:extLst>
          </p:cNvPr>
          <p:cNvSpPr>
            <a:spLocks noGrp="1"/>
          </p:cNvSpPr>
          <p:nvPr>
            <p:ph type="sldNum" sz="quarter" idx="12"/>
          </p:nvPr>
        </p:nvSpPr>
        <p:spPr/>
        <p:txBody>
          <a:body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2476256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E043861-D7D6-195C-504F-E5926EDE96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E4DC00C-EE0F-A425-2E53-8155F28900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6A4B246-C7A1-65CD-9D90-6985A4BEB9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E53A7-D0A6-4A89-B49B-33DE658FBA76}" type="datetimeFigureOut">
              <a:rPr lang="zh-CN" altLang="en-US" smtClean="0"/>
              <a:t>2022/9/6</a:t>
            </a:fld>
            <a:endParaRPr lang="zh-CN" altLang="en-US"/>
          </a:p>
        </p:txBody>
      </p:sp>
      <p:sp>
        <p:nvSpPr>
          <p:cNvPr id="5" name="页脚占位符 4">
            <a:extLst>
              <a:ext uri="{FF2B5EF4-FFF2-40B4-BE49-F238E27FC236}">
                <a16:creationId xmlns:a16="http://schemas.microsoft.com/office/drawing/2014/main" id="{50E544B4-4834-BB74-D261-03ADCBE8EC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BF937BE-1A20-7B42-D345-E9D52EE564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B8FA03-2EC1-421B-B9E9-1B85AB4E1FE9}" type="slidenum">
              <a:rPr lang="zh-CN" altLang="en-US" smtClean="0"/>
              <a:t>‹#›</a:t>
            </a:fld>
            <a:endParaRPr lang="zh-CN" altLang="en-US"/>
          </a:p>
        </p:txBody>
      </p:sp>
    </p:spTree>
    <p:extLst>
      <p:ext uri="{BB962C8B-B14F-4D97-AF65-F5344CB8AC3E}">
        <p14:creationId xmlns:p14="http://schemas.microsoft.com/office/powerpoint/2010/main" val="28644658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09C164-A3B3-8A81-4A78-9E64E457DAE0}"/>
              </a:ext>
            </a:extLst>
          </p:cNvPr>
          <p:cNvSpPr>
            <a:spLocks noGrp="1"/>
          </p:cNvSpPr>
          <p:nvPr>
            <p:ph type="ctrTitle"/>
          </p:nvPr>
        </p:nvSpPr>
        <p:spPr/>
        <p:txBody>
          <a:bodyPr/>
          <a:lstStyle/>
          <a:p>
            <a:r>
              <a:rPr lang="zh-CN" altLang="en-US" dirty="0"/>
              <a:t>磁盘管理</a:t>
            </a:r>
          </a:p>
        </p:txBody>
      </p:sp>
      <p:sp>
        <p:nvSpPr>
          <p:cNvPr id="5" name="副标题 4">
            <a:extLst>
              <a:ext uri="{FF2B5EF4-FFF2-40B4-BE49-F238E27FC236}">
                <a16:creationId xmlns:a16="http://schemas.microsoft.com/office/drawing/2014/main" id="{6E9081C6-F775-50F1-4A65-39C8DF2D0547}"/>
              </a:ext>
            </a:extLst>
          </p:cNvPr>
          <p:cNvSpPr>
            <a:spLocks noGrp="1"/>
          </p:cNvSpPr>
          <p:nvPr>
            <p:ph type="subTitle" idx="1"/>
          </p:nvPr>
        </p:nvSpPr>
        <p:spPr/>
        <p:txBody>
          <a:bodyPr/>
          <a:lstStyle/>
          <a:p>
            <a:endParaRPr lang="zh-CN" altLang="en-US" dirty="0"/>
          </a:p>
        </p:txBody>
      </p:sp>
    </p:spTree>
    <p:extLst>
      <p:ext uri="{BB962C8B-B14F-4D97-AF65-F5344CB8AC3E}">
        <p14:creationId xmlns:p14="http://schemas.microsoft.com/office/powerpoint/2010/main" val="1453639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613865-1D22-107E-9916-4CB792638783}"/>
              </a:ext>
            </a:extLst>
          </p:cNvPr>
          <p:cNvSpPr>
            <a:spLocks noGrp="1"/>
          </p:cNvSpPr>
          <p:nvPr>
            <p:ph type="title"/>
          </p:nvPr>
        </p:nvSpPr>
        <p:spPr>
          <a:xfrm>
            <a:off x="521963" y="229200"/>
            <a:ext cx="10515600" cy="1325563"/>
          </a:xfrm>
        </p:spPr>
        <p:txBody>
          <a:bodyPr/>
          <a:lstStyle/>
          <a:p>
            <a:r>
              <a:rPr lang="zh-CN" altLang="en-US" dirty="0"/>
              <a:t>磁盘高速缓存（</a:t>
            </a:r>
            <a:r>
              <a:rPr lang="en-US" altLang="zh-CN" dirty="0"/>
              <a:t>Disk Cache</a:t>
            </a:r>
            <a:r>
              <a:rPr lang="zh-CN" altLang="en-US" dirty="0"/>
              <a:t>）</a:t>
            </a:r>
          </a:p>
        </p:txBody>
      </p:sp>
      <p:pic>
        <p:nvPicPr>
          <p:cNvPr id="5" name="内容占位符 4">
            <a:extLst>
              <a:ext uri="{FF2B5EF4-FFF2-40B4-BE49-F238E27FC236}">
                <a16:creationId xmlns:a16="http://schemas.microsoft.com/office/drawing/2014/main" id="{31534CBA-BAEF-9588-307B-7A79B34543B2}"/>
              </a:ext>
            </a:extLst>
          </p:cNvPr>
          <p:cNvPicPr>
            <a:picLocks noGrp="1" noChangeAspect="1"/>
          </p:cNvPicPr>
          <p:nvPr>
            <p:ph idx="1"/>
          </p:nvPr>
        </p:nvPicPr>
        <p:blipFill rotWithShape="1">
          <a:blip r:embed="rId2"/>
          <a:srcRect t="12491"/>
          <a:stretch/>
        </p:blipFill>
        <p:spPr>
          <a:xfrm>
            <a:off x="0" y="1643448"/>
            <a:ext cx="12134718" cy="4040659"/>
          </a:xfrm>
        </p:spPr>
      </p:pic>
      <p:pic>
        <p:nvPicPr>
          <p:cNvPr id="7" name="图片 6">
            <a:extLst>
              <a:ext uri="{FF2B5EF4-FFF2-40B4-BE49-F238E27FC236}">
                <a16:creationId xmlns:a16="http://schemas.microsoft.com/office/drawing/2014/main" id="{46C5B0E4-A5E6-EE92-7B0E-3B06C4C569C8}"/>
              </a:ext>
            </a:extLst>
          </p:cNvPr>
          <p:cNvPicPr>
            <a:picLocks noChangeAspect="1"/>
          </p:cNvPicPr>
          <p:nvPr/>
        </p:nvPicPr>
        <p:blipFill>
          <a:blip r:embed="rId3"/>
          <a:stretch>
            <a:fillRect/>
          </a:stretch>
        </p:blipFill>
        <p:spPr>
          <a:xfrm>
            <a:off x="655837" y="5641960"/>
            <a:ext cx="6041525" cy="949802"/>
          </a:xfrm>
          <a:prstGeom prst="rect">
            <a:avLst/>
          </a:prstGeom>
        </p:spPr>
      </p:pic>
      <p:cxnSp>
        <p:nvCxnSpPr>
          <p:cNvPr id="4" name="直接连接符 3">
            <a:extLst>
              <a:ext uri="{FF2B5EF4-FFF2-40B4-BE49-F238E27FC236}">
                <a16:creationId xmlns:a16="http://schemas.microsoft.com/office/drawing/2014/main" id="{3B349546-97D9-462A-3798-863453773E63}"/>
              </a:ext>
            </a:extLst>
          </p:cNvPr>
          <p:cNvCxnSpPr/>
          <p:nvPr/>
        </p:nvCxnSpPr>
        <p:spPr>
          <a:xfrm>
            <a:off x="2508422" y="2545492"/>
            <a:ext cx="9378778"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799C0EEF-FAAB-D50F-FD28-D2F98C201F6A}"/>
              </a:ext>
            </a:extLst>
          </p:cNvPr>
          <p:cNvCxnSpPr>
            <a:cxnSpLocks/>
          </p:cNvCxnSpPr>
          <p:nvPr/>
        </p:nvCxnSpPr>
        <p:spPr>
          <a:xfrm>
            <a:off x="214184" y="3031524"/>
            <a:ext cx="117224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9C3468A3-4A00-E432-891A-1F3AF83F0F64}"/>
              </a:ext>
            </a:extLst>
          </p:cNvPr>
          <p:cNvCxnSpPr>
            <a:cxnSpLocks/>
          </p:cNvCxnSpPr>
          <p:nvPr/>
        </p:nvCxnSpPr>
        <p:spPr>
          <a:xfrm>
            <a:off x="193589" y="3480486"/>
            <a:ext cx="1176775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60CE433A-141B-1675-8624-D029E462FA0B}"/>
              </a:ext>
            </a:extLst>
          </p:cNvPr>
          <p:cNvCxnSpPr>
            <a:cxnSpLocks/>
          </p:cNvCxnSpPr>
          <p:nvPr/>
        </p:nvCxnSpPr>
        <p:spPr>
          <a:xfrm>
            <a:off x="234778" y="3929448"/>
            <a:ext cx="1176775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B05B2CA8-A473-E84F-5352-5AD77B9028AA}"/>
              </a:ext>
            </a:extLst>
          </p:cNvPr>
          <p:cNvCxnSpPr>
            <a:cxnSpLocks/>
          </p:cNvCxnSpPr>
          <p:nvPr/>
        </p:nvCxnSpPr>
        <p:spPr>
          <a:xfrm>
            <a:off x="140043" y="4353697"/>
            <a:ext cx="1176775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E18E03FF-4067-121D-5883-9E139049C246}"/>
              </a:ext>
            </a:extLst>
          </p:cNvPr>
          <p:cNvCxnSpPr>
            <a:cxnSpLocks/>
          </p:cNvCxnSpPr>
          <p:nvPr/>
        </p:nvCxnSpPr>
        <p:spPr>
          <a:xfrm>
            <a:off x="230659" y="4790302"/>
            <a:ext cx="608364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0567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A034D50B-4276-4E47-A63F-DC1BB6BD5355}"/>
              </a:ext>
            </a:extLst>
          </p:cNvPr>
          <p:cNvPicPr>
            <a:picLocks noGrp="1" noChangeAspect="1"/>
          </p:cNvPicPr>
          <p:nvPr>
            <p:ph idx="1"/>
          </p:nvPr>
        </p:nvPicPr>
        <p:blipFill>
          <a:blip r:embed="rId2"/>
          <a:stretch>
            <a:fillRect/>
          </a:stretch>
        </p:blipFill>
        <p:spPr>
          <a:xfrm>
            <a:off x="0" y="2555648"/>
            <a:ext cx="12131370" cy="3165530"/>
          </a:xfrm>
        </p:spPr>
      </p:pic>
      <p:sp>
        <p:nvSpPr>
          <p:cNvPr id="2" name="文本框 1">
            <a:extLst>
              <a:ext uri="{FF2B5EF4-FFF2-40B4-BE49-F238E27FC236}">
                <a16:creationId xmlns:a16="http://schemas.microsoft.com/office/drawing/2014/main" id="{CA0CCC30-6E56-CA2B-EC48-00A936CAA61E}"/>
              </a:ext>
            </a:extLst>
          </p:cNvPr>
          <p:cNvSpPr txBox="1"/>
          <p:nvPr/>
        </p:nvSpPr>
        <p:spPr>
          <a:xfrm>
            <a:off x="704336" y="1037966"/>
            <a:ext cx="7571303" cy="584775"/>
          </a:xfrm>
          <a:prstGeom prst="rect">
            <a:avLst/>
          </a:prstGeom>
          <a:noFill/>
        </p:spPr>
        <p:txBody>
          <a:bodyPr wrap="none" rtlCol="0">
            <a:spAutoFit/>
          </a:bodyPr>
          <a:lstStyle/>
          <a:p>
            <a:r>
              <a:rPr lang="zh-CN" altLang="en-US" sz="3200" dirty="0">
                <a:solidFill>
                  <a:srgbClr val="FF0000"/>
                </a:solidFill>
              </a:rPr>
              <a:t>如何将磁盘高速缓存中的数据传送给进程</a:t>
            </a:r>
          </a:p>
        </p:txBody>
      </p:sp>
      <p:cxnSp>
        <p:nvCxnSpPr>
          <p:cNvPr id="4" name="直接连接符 3">
            <a:extLst>
              <a:ext uri="{FF2B5EF4-FFF2-40B4-BE49-F238E27FC236}">
                <a16:creationId xmlns:a16="http://schemas.microsoft.com/office/drawing/2014/main" id="{98E0D88C-9C16-79D0-AE33-47A0C666BCC6}"/>
              </a:ext>
            </a:extLst>
          </p:cNvPr>
          <p:cNvCxnSpPr/>
          <p:nvPr/>
        </p:nvCxnSpPr>
        <p:spPr>
          <a:xfrm>
            <a:off x="753762" y="4263081"/>
            <a:ext cx="6091881"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287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1C4663D2-63BF-7206-F263-D7BA82E58582}"/>
              </a:ext>
            </a:extLst>
          </p:cNvPr>
          <p:cNvPicPr>
            <a:picLocks noGrp="1" noChangeAspect="1"/>
          </p:cNvPicPr>
          <p:nvPr>
            <p:ph idx="1"/>
          </p:nvPr>
        </p:nvPicPr>
        <p:blipFill>
          <a:blip r:embed="rId2"/>
          <a:stretch>
            <a:fillRect/>
          </a:stretch>
        </p:blipFill>
        <p:spPr>
          <a:xfrm>
            <a:off x="0" y="1787571"/>
            <a:ext cx="12066434" cy="3204559"/>
          </a:xfrm>
        </p:spPr>
      </p:pic>
      <p:cxnSp>
        <p:nvCxnSpPr>
          <p:cNvPr id="7" name="直接连接符 6">
            <a:extLst>
              <a:ext uri="{FF2B5EF4-FFF2-40B4-BE49-F238E27FC236}">
                <a16:creationId xmlns:a16="http://schemas.microsoft.com/office/drawing/2014/main" id="{3C8D1416-A6AE-A929-B304-F5FE82555BE8}"/>
              </a:ext>
            </a:extLst>
          </p:cNvPr>
          <p:cNvCxnSpPr>
            <a:cxnSpLocks/>
          </p:cNvCxnSpPr>
          <p:nvPr/>
        </p:nvCxnSpPr>
        <p:spPr>
          <a:xfrm>
            <a:off x="197708" y="4028303"/>
            <a:ext cx="413951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39474705-BA12-E86C-FDA7-15FB5CDB3E7B}"/>
              </a:ext>
            </a:extLst>
          </p:cNvPr>
          <p:cNvSpPr txBox="1"/>
          <p:nvPr/>
        </p:nvSpPr>
        <p:spPr>
          <a:xfrm>
            <a:off x="259492" y="5189838"/>
            <a:ext cx="2031325" cy="461665"/>
          </a:xfrm>
          <a:prstGeom prst="rect">
            <a:avLst/>
          </a:prstGeom>
          <a:noFill/>
        </p:spPr>
        <p:txBody>
          <a:bodyPr wrap="none" rtlCol="0">
            <a:spAutoFit/>
          </a:bodyPr>
          <a:lstStyle/>
          <a:p>
            <a:r>
              <a:rPr lang="zh-CN" altLang="en-US" sz="2400" dirty="0"/>
              <a:t>时钟置换算法</a:t>
            </a:r>
          </a:p>
        </p:txBody>
      </p:sp>
      <p:cxnSp>
        <p:nvCxnSpPr>
          <p:cNvPr id="10" name="直接箭头连接符 9">
            <a:extLst>
              <a:ext uri="{FF2B5EF4-FFF2-40B4-BE49-F238E27FC236}">
                <a16:creationId xmlns:a16="http://schemas.microsoft.com/office/drawing/2014/main" id="{DECBE77D-F6D5-5141-71A2-9BAF5869E948}"/>
              </a:ext>
            </a:extLst>
          </p:cNvPr>
          <p:cNvCxnSpPr>
            <a:cxnSpLocks/>
          </p:cNvCxnSpPr>
          <p:nvPr/>
        </p:nvCxnSpPr>
        <p:spPr>
          <a:xfrm>
            <a:off x="704335" y="4003589"/>
            <a:ext cx="86497" cy="114917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EC0B3EA0-C849-35A9-C33A-331D100E4175}"/>
              </a:ext>
            </a:extLst>
          </p:cNvPr>
          <p:cNvSpPr txBox="1"/>
          <p:nvPr/>
        </p:nvSpPr>
        <p:spPr>
          <a:xfrm>
            <a:off x="803189" y="556053"/>
            <a:ext cx="4801314" cy="646331"/>
          </a:xfrm>
          <a:prstGeom prst="rect">
            <a:avLst/>
          </a:prstGeom>
          <a:noFill/>
        </p:spPr>
        <p:txBody>
          <a:bodyPr wrap="none" rtlCol="0">
            <a:spAutoFit/>
          </a:bodyPr>
          <a:lstStyle/>
          <a:p>
            <a:r>
              <a:rPr lang="zh-CN" altLang="en-US" sz="3600" dirty="0">
                <a:solidFill>
                  <a:srgbClr val="FF0000"/>
                </a:solidFill>
              </a:rPr>
              <a:t>采用什么样的置换方法</a:t>
            </a:r>
          </a:p>
        </p:txBody>
      </p:sp>
      <p:cxnSp>
        <p:nvCxnSpPr>
          <p:cNvPr id="12" name="直接连接符 11">
            <a:extLst>
              <a:ext uri="{FF2B5EF4-FFF2-40B4-BE49-F238E27FC236}">
                <a16:creationId xmlns:a16="http://schemas.microsoft.com/office/drawing/2014/main" id="{B6097027-F7E8-1FA6-7609-AE5DEC36BBBC}"/>
              </a:ext>
            </a:extLst>
          </p:cNvPr>
          <p:cNvCxnSpPr>
            <a:cxnSpLocks/>
          </p:cNvCxnSpPr>
          <p:nvPr/>
        </p:nvCxnSpPr>
        <p:spPr>
          <a:xfrm>
            <a:off x="3645243" y="3608173"/>
            <a:ext cx="8130746"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9E25A9F4-C0A3-2023-EE6D-8AB5A8A7CA4D}"/>
              </a:ext>
            </a:extLst>
          </p:cNvPr>
          <p:cNvCxnSpPr>
            <a:cxnSpLocks/>
          </p:cNvCxnSpPr>
          <p:nvPr/>
        </p:nvCxnSpPr>
        <p:spPr>
          <a:xfrm>
            <a:off x="4226011" y="4930346"/>
            <a:ext cx="763647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8704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CF4D910F-EFE2-78FF-76D4-92C4DBB2D635}"/>
              </a:ext>
            </a:extLst>
          </p:cNvPr>
          <p:cNvPicPr>
            <a:picLocks noGrp="1" noChangeAspect="1"/>
          </p:cNvPicPr>
          <p:nvPr>
            <p:ph idx="1"/>
          </p:nvPr>
        </p:nvPicPr>
        <p:blipFill rotWithShape="1">
          <a:blip r:embed="rId2"/>
          <a:srcRect b="36858"/>
          <a:stretch/>
        </p:blipFill>
        <p:spPr>
          <a:xfrm>
            <a:off x="0" y="152934"/>
            <a:ext cx="11583114" cy="4233716"/>
          </a:xfrm>
        </p:spPr>
      </p:pic>
      <p:cxnSp>
        <p:nvCxnSpPr>
          <p:cNvPr id="6" name="直接连接符 5">
            <a:extLst>
              <a:ext uri="{FF2B5EF4-FFF2-40B4-BE49-F238E27FC236}">
                <a16:creationId xmlns:a16="http://schemas.microsoft.com/office/drawing/2014/main" id="{9919524F-0201-F59C-5DEF-17E5A39FDDBA}"/>
              </a:ext>
            </a:extLst>
          </p:cNvPr>
          <p:cNvCxnSpPr>
            <a:cxnSpLocks/>
          </p:cNvCxnSpPr>
          <p:nvPr/>
        </p:nvCxnSpPr>
        <p:spPr>
          <a:xfrm>
            <a:off x="679623" y="568411"/>
            <a:ext cx="176701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73F40C08-8C4C-38ED-709A-22E9B83FDE3C}"/>
              </a:ext>
            </a:extLst>
          </p:cNvPr>
          <p:cNvCxnSpPr>
            <a:cxnSpLocks/>
          </p:cNvCxnSpPr>
          <p:nvPr/>
        </p:nvCxnSpPr>
        <p:spPr>
          <a:xfrm>
            <a:off x="659028" y="1857633"/>
            <a:ext cx="176701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0BFB496F-FE83-F2CB-5233-93A4C679F919}"/>
              </a:ext>
            </a:extLst>
          </p:cNvPr>
          <p:cNvCxnSpPr>
            <a:cxnSpLocks/>
          </p:cNvCxnSpPr>
          <p:nvPr/>
        </p:nvCxnSpPr>
        <p:spPr>
          <a:xfrm>
            <a:off x="650791" y="3492843"/>
            <a:ext cx="219126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id="{45361D81-80D9-4671-91AC-53F0181EEBD0}"/>
              </a:ext>
            </a:extLst>
          </p:cNvPr>
          <p:cNvCxnSpPr>
            <a:cxnSpLocks/>
          </p:cNvCxnSpPr>
          <p:nvPr/>
        </p:nvCxnSpPr>
        <p:spPr>
          <a:xfrm>
            <a:off x="8365523" y="518983"/>
            <a:ext cx="568412" cy="2236574"/>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9E03099B-F7B3-F6D9-A1AC-41BD44B7E5F5}"/>
              </a:ext>
            </a:extLst>
          </p:cNvPr>
          <p:cNvSpPr txBox="1"/>
          <p:nvPr/>
        </p:nvSpPr>
        <p:spPr>
          <a:xfrm>
            <a:off x="8711514" y="2730843"/>
            <a:ext cx="800219" cy="461665"/>
          </a:xfrm>
          <a:prstGeom prst="rect">
            <a:avLst/>
          </a:prstGeom>
          <a:noFill/>
        </p:spPr>
        <p:txBody>
          <a:bodyPr wrap="none" rtlCol="0">
            <a:spAutoFit/>
          </a:bodyPr>
          <a:lstStyle/>
          <a:p>
            <a:r>
              <a:rPr lang="zh-CN" altLang="en-US" sz="2400" dirty="0"/>
              <a:t>快表</a:t>
            </a:r>
          </a:p>
        </p:txBody>
      </p:sp>
    </p:spTree>
    <p:extLst>
      <p:ext uri="{BB962C8B-B14F-4D97-AF65-F5344CB8AC3E}">
        <p14:creationId xmlns:p14="http://schemas.microsoft.com/office/powerpoint/2010/main" val="3477579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AC762E31-F383-FEA1-1DB0-511A952D249F}"/>
              </a:ext>
            </a:extLst>
          </p:cNvPr>
          <p:cNvPicPr>
            <a:picLocks noGrp="1" noChangeAspect="1"/>
          </p:cNvPicPr>
          <p:nvPr>
            <p:ph idx="1"/>
          </p:nvPr>
        </p:nvPicPr>
        <p:blipFill>
          <a:blip r:embed="rId2"/>
          <a:stretch>
            <a:fillRect/>
          </a:stretch>
        </p:blipFill>
        <p:spPr>
          <a:xfrm>
            <a:off x="0" y="1328948"/>
            <a:ext cx="12115228" cy="2686998"/>
          </a:xfrm>
        </p:spPr>
      </p:pic>
      <p:sp>
        <p:nvSpPr>
          <p:cNvPr id="5" name="文本框 4">
            <a:extLst>
              <a:ext uri="{FF2B5EF4-FFF2-40B4-BE49-F238E27FC236}">
                <a16:creationId xmlns:a16="http://schemas.microsoft.com/office/drawing/2014/main" id="{331D4D2A-9B82-EBE9-322E-2888F5360029}"/>
              </a:ext>
            </a:extLst>
          </p:cNvPr>
          <p:cNvSpPr txBox="1"/>
          <p:nvPr/>
        </p:nvSpPr>
        <p:spPr>
          <a:xfrm>
            <a:off x="815544" y="444844"/>
            <a:ext cx="7571303" cy="646331"/>
          </a:xfrm>
          <a:prstGeom prst="rect">
            <a:avLst/>
          </a:prstGeom>
          <a:noFill/>
        </p:spPr>
        <p:txBody>
          <a:bodyPr wrap="none" rtlCol="0">
            <a:spAutoFit/>
          </a:bodyPr>
          <a:lstStyle/>
          <a:p>
            <a:r>
              <a:rPr lang="zh-CN" altLang="en-US" sz="3600" dirty="0">
                <a:solidFill>
                  <a:srgbClr val="FF0000"/>
                </a:solidFill>
              </a:rPr>
              <a:t>已修改的盘块数据在何时被写回磁盘</a:t>
            </a:r>
          </a:p>
        </p:txBody>
      </p:sp>
      <p:pic>
        <p:nvPicPr>
          <p:cNvPr id="9" name="图片 8">
            <a:extLst>
              <a:ext uri="{FF2B5EF4-FFF2-40B4-BE49-F238E27FC236}">
                <a16:creationId xmlns:a16="http://schemas.microsoft.com/office/drawing/2014/main" id="{5DEF1037-5D88-38E5-8FCF-299727E8A5E7}"/>
              </a:ext>
            </a:extLst>
          </p:cNvPr>
          <p:cNvPicPr>
            <a:picLocks noChangeAspect="1"/>
          </p:cNvPicPr>
          <p:nvPr/>
        </p:nvPicPr>
        <p:blipFill>
          <a:blip r:embed="rId3"/>
          <a:stretch>
            <a:fillRect/>
          </a:stretch>
        </p:blipFill>
        <p:spPr>
          <a:xfrm>
            <a:off x="0" y="4112607"/>
            <a:ext cx="12028439" cy="867166"/>
          </a:xfrm>
          <a:prstGeom prst="rect">
            <a:avLst/>
          </a:prstGeom>
        </p:spPr>
      </p:pic>
      <p:cxnSp>
        <p:nvCxnSpPr>
          <p:cNvPr id="11" name="直接连接符 10">
            <a:extLst>
              <a:ext uri="{FF2B5EF4-FFF2-40B4-BE49-F238E27FC236}">
                <a16:creationId xmlns:a16="http://schemas.microsoft.com/office/drawing/2014/main" id="{7481E78F-0EE7-5BBA-5090-600E1DF61DAF}"/>
              </a:ext>
            </a:extLst>
          </p:cNvPr>
          <p:cNvCxnSpPr/>
          <p:nvPr/>
        </p:nvCxnSpPr>
        <p:spPr>
          <a:xfrm>
            <a:off x="5597611" y="3484605"/>
            <a:ext cx="626487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D91432E1-47D5-9A52-718F-E6CD2A9EEB20}"/>
              </a:ext>
            </a:extLst>
          </p:cNvPr>
          <p:cNvCxnSpPr>
            <a:cxnSpLocks/>
          </p:cNvCxnSpPr>
          <p:nvPr/>
        </p:nvCxnSpPr>
        <p:spPr>
          <a:xfrm>
            <a:off x="115329" y="4020064"/>
            <a:ext cx="11895439"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676FA29F-DDBB-3940-C874-FF2D846A6B0A}"/>
              </a:ext>
            </a:extLst>
          </p:cNvPr>
          <p:cNvCxnSpPr>
            <a:cxnSpLocks/>
          </p:cNvCxnSpPr>
          <p:nvPr/>
        </p:nvCxnSpPr>
        <p:spPr>
          <a:xfrm>
            <a:off x="94734" y="4518453"/>
            <a:ext cx="3352801"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9350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7492D328-1E67-4C91-895A-D5A0CB940621}"/>
              </a:ext>
            </a:extLst>
          </p:cNvPr>
          <p:cNvPicPr>
            <a:picLocks noGrp="1" noChangeAspect="1"/>
          </p:cNvPicPr>
          <p:nvPr>
            <p:ph idx="1"/>
          </p:nvPr>
        </p:nvPicPr>
        <p:blipFill>
          <a:blip r:embed="rId2"/>
          <a:stretch>
            <a:fillRect/>
          </a:stretch>
        </p:blipFill>
        <p:spPr>
          <a:xfrm>
            <a:off x="-30772" y="1340339"/>
            <a:ext cx="12222772" cy="3861855"/>
          </a:xfrm>
        </p:spPr>
      </p:pic>
      <p:cxnSp>
        <p:nvCxnSpPr>
          <p:cNvPr id="3" name="直接连接符 2">
            <a:extLst>
              <a:ext uri="{FF2B5EF4-FFF2-40B4-BE49-F238E27FC236}">
                <a16:creationId xmlns:a16="http://schemas.microsoft.com/office/drawing/2014/main" id="{0B9C6F1E-4561-6782-6132-D3E8E8BBD93C}"/>
              </a:ext>
            </a:extLst>
          </p:cNvPr>
          <p:cNvCxnSpPr/>
          <p:nvPr/>
        </p:nvCxnSpPr>
        <p:spPr>
          <a:xfrm>
            <a:off x="8334752" y="2903837"/>
            <a:ext cx="3521676"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774FEB7B-F9D8-9301-0A81-C2F2B50EF20C}"/>
              </a:ext>
            </a:extLst>
          </p:cNvPr>
          <p:cNvCxnSpPr>
            <a:cxnSpLocks/>
          </p:cNvCxnSpPr>
          <p:nvPr/>
        </p:nvCxnSpPr>
        <p:spPr>
          <a:xfrm>
            <a:off x="-30772" y="3365156"/>
            <a:ext cx="8773297"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489F8AE5-A63E-8E05-4B7E-6B632E7DB510}"/>
              </a:ext>
            </a:extLst>
          </p:cNvPr>
          <p:cNvSpPr txBox="1"/>
          <p:nvPr/>
        </p:nvSpPr>
        <p:spPr>
          <a:xfrm>
            <a:off x="278147" y="617838"/>
            <a:ext cx="2236510" cy="584775"/>
          </a:xfrm>
          <a:prstGeom prst="rect">
            <a:avLst/>
          </a:prstGeom>
          <a:noFill/>
        </p:spPr>
        <p:txBody>
          <a:bodyPr wrap="none" rtlCol="0">
            <a:spAutoFit/>
          </a:bodyPr>
          <a:lstStyle/>
          <a:p>
            <a:r>
              <a:rPr lang="zh-CN" altLang="en-US" sz="3200" dirty="0">
                <a:solidFill>
                  <a:srgbClr val="FF0000"/>
                </a:solidFill>
              </a:rPr>
              <a:t>数据一致性</a:t>
            </a:r>
            <a:endParaRPr lang="zh-CN" altLang="en-US" sz="2800" dirty="0">
              <a:solidFill>
                <a:srgbClr val="FF0000"/>
              </a:solidFill>
            </a:endParaRPr>
          </a:p>
        </p:txBody>
      </p:sp>
    </p:spTree>
    <p:extLst>
      <p:ext uri="{BB962C8B-B14F-4D97-AF65-F5344CB8AC3E}">
        <p14:creationId xmlns:p14="http://schemas.microsoft.com/office/powerpoint/2010/main" val="4217026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24BA0754-6E5D-E886-7A0C-C8FB32A9E220}"/>
              </a:ext>
            </a:extLst>
          </p:cNvPr>
          <p:cNvPicPr>
            <a:picLocks noGrp="1" noChangeAspect="1"/>
          </p:cNvPicPr>
          <p:nvPr>
            <p:ph idx="1"/>
          </p:nvPr>
        </p:nvPicPr>
        <p:blipFill>
          <a:blip r:embed="rId2"/>
          <a:stretch>
            <a:fillRect/>
          </a:stretch>
        </p:blipFill>
        <p:spPr>
          <a:xfrm>
            <a:off x="0" y="1251173"/>
            <a:ext cx="12218867" cy="3555606"/>
          </a:xfrm>
        </p:spPr>
      </p:pic>
      <p:cxnSp>
        <p:nvCxnSpPr>
          <p:cNvPr id="3" name="直接连接符 2">
            <a:extLst>
              <a:ext uri="{FF2B5EF4-FFF2-40B4-BE49-F238E27FC236}">
                <a16:creationId xmlns:a16="http://schemas.microsoft.com/office/drawing/2014/main" id="{174C12AB-78FB-F2A8-6292-7C616A10FD94}"/>
              </a:ext>
            </a:extLst>
          </p:cNvPr>
          <p:cNvCxnSpPr/>
          <p:nvPr/>
        </p:nvCxnSpPr>
        <p:spPr>
          <a:xfrm>
            <a:off x="741406" y="2100649"/>
            <a:ext cx="1126936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617865AD-C578-98A3-B33B-17934A7C79B5}"/>
              </a:ext>
            </a:extLst>
          </p:cNvPr>
          <p:cNvCxnSpPr>
            <a:cxnSpLocks/>
          </p:cNvCxnSpPr>
          <p:nvPr/>
        </p:nvCxnSpPr>
        <p:spPr>
          <a:xfrm>
            <a:off x="172996" y="2561969"/>
            <a:ext cx="1594021"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350326F3-9B7C-7972-D5B0-F8D56F2924CB}"/>
              </a:ext>
            </a:extLst>
          </p:cNvPr>
          <p:cNvSpPr txBox="1"/>
          <p:nvPr/>
        </p:nvSpPr>
        <p:spPr>
          <a:xfrm>
            <a:off x="494270" y="185352"/>
            <a:ext cx="2749471" cy="707886"/>
          </a:xfrm>
          <a:prstGeom prst="rect">
            <a:avLst/>
          </a:prstGeom>
          <a:noFill/>
        </p:spPr>
        <p:txBody>
          <a:bodyPr wrap="none" rtlCol="0">
            <a:spAutoFit/>
          </a:bodyPr>
          <a:lstStyle/>
          <a:p>
            <a:r>
              <a:rPr lang="zh-CN" altLang="en-US" sz="4000" dirty="0">
                <a:solidFill>
                  <a:srgbClr val="00B050"/>
                </a:solidFill>
              </a:rPr>
              <a:t>事务的定义</a:t>
            </a:r>
          </a:p>
        </p:txBody>
      </p:sp>
      <p:pic>
        <p:nvPicPr>
          <p:cNvPr id="21" name="图片 20">
            <a:extLst>
              <a:ext uri="{FF2B5EF4-FFF2-40B4-BE49-F238E27FC236}">
                <a16:creationId xmlns:a16="http://schemas.microsoft.com/office/drawing/2014/main" id="{92843E33-0E64-F6AB-85A5-E9B09F0BC44E}"/>
              </a:ext>
            </a:extLst>
          </p:cNvPr>
          <p:cNvPicPr>
            <a:picLocks noChangeAspect="1"/>
          </p:cNvPicPr>
          <p:nvPr/>
        </p:nvPicPr>
        <p:blipFill>
          <a:blip r:embed="rId3"/>
          <a:stretch>
            <a:fillRect/>
          </a:stretch>
        </p:blipFill>
        <p:spPr>
          <a:xfrm>
            <a:off x="1166233" y="4961908"/>
            <a:ext cx="9365929" cy="1896091"/>
          </a:xfrm>
          <a:prstGeom prst="rect">
            <a:avLst/>
          </a:prstGeom>
        </p:spPr>
      </p:pic>
    </p:spTree>
    <p:extLst>
      <p:ext uri="{BB962C8B-B14F-4D97-AF65-F5344CB8AC3E}">
        <p14:creationId xmlns:p14="http://schemas.microsoft.com/office/powerpoint/2010/main" val="3074035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904733-45C6-3148-5708-2320C4966D14}"/>
              </a:ext>
            </a:extLst>
          </p:cNvPr>
          <p:cNvSpPr>
            <a:spLocks noGrp="1"/>
          </p:cNvSpPr>
          <p:nvPr>
            <p:ph type="title"/>
          </p:nvPr>
        </p:nvSpPr>
        <p:spPr>
          <a:xfrm>
            <a:off x="195648" y="0"/>
            <a:ext cx="10515600" cy="1325563"/>
          </a:xfrm>
        </p:spPr>
        <p:txBody>
          <a:bodyPr/>
          <a:lstStyle/>
          <a:p>
            <a:r>
              <a:rPr lang="zh-CN" altLang="en-US" dirty="0">
                <a:solidFill>
                  <a:srgbClr val="FF0000"/>
                </a:solidFill>
              </a:rPr>
              <a:t>事务的特性</a:t>
            </a:r>
          </a:p>
        </p:txBody>
      </p:sp>
      <p:pic>
        <p:nvPicPr>
          <p:cNvPr id="5" name="内容占位符 4">
            <a:extLst>
              <a:ext uri="{FF2B5EF4-FFF2-40B4-BE49-F238E27FC236}">
                <a16:creationId xmlns:a16="http://schemas.microsoft.com/office/drawing/2014/main" id="{6612825E-54C2-FD7A-09FB-BDDF3F4AF600}"/>
              </a:ext>
            </a:extLst>
          </p:cNvPr>
          <p:cNvPicPr>
            <a:picLocks noGrp="1" noChangeAspect="1"/>
          </p:cNvPicPr>
          <p:nvPr>
            <p:ph idx="1"/>
          </p:nvPr>
        </p:nvPicPr>
        <p:blipFill>
          <a:blip r:embed="rId2"/>
          <a:stretch>
            <a:fillRect/>
          </a:stretch>
        </p:blipFill>
        <p:spPr>
          <a:xfrm>
            <a:off x="0" y="1257212"/>
            <a:ext cx="11837190" cy="5600788"/>
          </a:xfrm>
        </p:spPr>
      </p:pic>
      <p:cxnSp>
        <p:nvCxnSpPr>
          <p:cNvPr id="4" name="直接连接符 3">
            <a:extLst>
              <a:ext uri="{FF2B5EF4-FFF2-40B4-BE49-F238E27FC236}">
                <a16:creationId xmlns:a16="http://schemas.microsoft.com/office/drawing/2014/main" id="{85DFDBF2-D6BD-1964-4B41-E0F343D5291F}"/>
              </a:ext>
            </a:extLst>
          </p:cNvPr>
          <p:cNvCxnSpPr/>
          <p:nvPr/>
        </p:nvCxnSpPr>
        <p:spPr>
          <a:xfrm>
            <a:off x="4361935" y="2953265"/>
            <a:ext cx="733991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CAA16AFD-176D-62AB-CB92-122F3CC19F8D}"/>
              </a:ext>
            </a:extLst>
          </p:cNvPr>
          <p:cNvCxnSpPr>
            <a:cxnSpLocks/>
          </p:cNvCxnSpPr>
          <p:nvPr/>
        </p:nvCxnSpPr>
        <p:spPr>
          <a:xfrm>
            <a:off x="0" y="3389870"/>
            <a:ext cx="860030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040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308794D6-8A15-8E5A-4CB0-5AB9696E4992}"/>
              </a:ext>
            </a:extLst>
          </p:cNvPr>
          <p:cNvPicPr>
            <a:picLocks noGrp="1" noChangeAspect="1"/>
          </p:cNvPicPr>
          <p:nvPr>
            <p:ph idx="1"/>
          </p:nvPr>
        </p:nvPicPr>
        <p:blipFill>
          <a:blip r:embed="rId2"/>
          <a:stretch>
            <a:fillRect/>
          </a:stretch>
        </p:blipFill>
        <p:spPr>
          <a:xfrm>
            <a:off x="-3120" y="1819369"/>
            <a:ext cx="12195120" cy="3778243"/>
          </a:xfrm>
        </p:spPr>
      </p:pic>
      <p:sp>
        <p:nvSpPr>
          <p:cNvPr id="6" name="文本框 5">
            <a:extLst>
              <a:ext uri="{FF2B5EF4-FFF2-40B4-BE49-F238E27FC236}">
                <a16:creationId xmlns:a16="http://schemas.microsoft.com/office/drawing/2014/main" id="{7F287F4B-3BCE-EAD7-F98D-F5ED2389A260}"/>
              </a:ext>
            </a:extLst>
          </p:cNvPr>
          <p:cNvSpPr txBox="1"/>
          <p:nvPr/>
        </p:nvSpPr>
        <p:spPr>
          <a:xfrm>
            <a:off x="988541" y="568410"/>
            <a:ext cx="2441694" cy="769441"/>
          </a:xfrm>
          <a:prstGeom prst="rect">
            <a:avLst/>
          </a:prstGeom>
          <a:noFill/>
        </p:spPr>
        <p:txBody>
          <a:bodyPr wrap="none" rtlCol="0">
            <a:spAutoFit/>
          </a:bodyPr>
          <a:lstStyle/>
          <a:p>
            <a:r>
              <a:rPr lang="zh-CN" altLang="en-US" sz="4400" dirty="0">
                <a:solidFill>
                  <a:srgbClr val="00B050"/>
                </a:solidFill>
              </a:rPr>
              <a:t>并发控制</a:t>
            </a:r>
          </a:p>
        </p:txBody>
      </p:sp>
      <p:cxnSp>
        <p:nvCxnSpPr>
          <p:cNvPr id="8" name="直接连接符 7">
            <a:extLst>
              <a:ext uri="{FF2B5EF4-FFF2-40B4-BE49-F238E27FC236}">
                <a16:creationId xmlns:a16="http://schemas.microsoft.com/office/drawing/2014/main" id="{4B87F02E-C252-DA00-8300-33DEA8720EB0}"/>
              </a:ext>
            </a:extLst>
          </p:cNvPr>
          <p:cNvCxnSpPr/>
          <p:nvPr/>
        </p:nvCxnSpPr>
        <p:spPr>
          <a:xfrm>
            <a:off x="827903" y="2916195"/>
            <a:ext cx="1110872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5BA90C77-9D04-BE4B-297D-9F1491198C17}"/>
              </a:ext>
            </a:extLst>
          </p:cNvPr>
          <p:cNvCxnSpPr>
            <a:cxnSpLocks/>
          </p:cNvCxnSpPr>
          <p:nvPr/>
        </p:nvCxnSpPr>
        <p:spPr>
          <a:xfrm>
            <a:off x="189470" y="3389871"/>
            <a:ext cx="11438238"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40B6C078-B642-E3C2-60E6-1E328D13521F}"/>
              </a:ext>
            </a:extLst>
          </p:cNvPr>
          <p:cNvCxnSpPr>
            <a:cxnSpLocks/>
          </p:cNvCxnSpPr>
          <p:nvPr/>
        </p:nvCxnSpPr>
        <p:spPr>
          <a:xfrm>
            <a:off x="218302" y="3801763"/>
            <a:ext cx="11438238"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C260E389-DBD3-4885-41D1-61A686E93154}"/>
              </a:ext>
            </a:extLst>
          </p:cNvPr>
          <p:cNvCxnSpPr>
            <a:cxnSpLocks/>
          </p:cNvCxnSpPr>
          <p:nvPr/>
        </p:nvCxnSpPr>
        <p:spPr>
          <a:xfrm>
            <a:off x="172994" y="4263082"/>
            <a:ext cx="635137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87323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0F936370-5080-CF4A-C11B-0F110F834F33}"/>
              </a:ext>
            </a:extLst>
          </p:cNvPr>
          <p:cNvPicPr>
            <a:picLocks noGrp="1" noChangeAspect="1"/>
          </p:cNvPicPr>
          <p:nvPr>
            <p:ph idx="1"/>
          </p:nvPr>
        </p:nvPicPr>
        <p:blipFill>
          <a:blip r:embed="rId2"/>
          <a:stretch>
            <a:fillRect/>
          </a:stretch>
        </p:blipFill>
        <p:spPr>
          <a:xfrm>
            <a:off x="-1" y="1602180"/>
            <a:ext cx="12097265" cy="4367141"/>
          </a:xfrm>
        </p:spPr>
      </p:pic>
      <p:sp>
        <p:nvSpPr>
          <p:cNvPr id="4" name="文本框 3">
            <a:extLst>
              <a:ext uri="{FF2B5EF4-FFF2-40B4-BE49-F238E27FC236}">
                <a16:creationId xmlns:a16="http://schemas.microsoft.com/office/drawing/2014/main" id="{BFF2D5C2-B0EA-228A-803E-41CA2467428F}"/>
              </a:ext>
            </a:extLst>
          </p:cNvPr>
          <p:cNvSpPr txBox="1"/>
          <p:nvPr/>
        </p:nvSpPr>
        <p:spPr>
          <a:xfrm>
            <a:off x="222423" y="518985"/>
            <a:ext cx="12187952" cy="646331"/>
          </a:xfrm>
          <a:prstGeom prst="rect">
            <a:avLst/>
          </a:prstGeom>
          <a:noFill/>
        </p:spPr>
        <p:txBody>
          <a:bodyPr wrap="none" rtlCol="0">
            <a:spAutoFit/>
          </a:bodyPr>
          <a:lstStyle/>
          <a:p>
            <a:r>
              <a:rPr lang="zh-CN" altLang="en-US" sz="3600" dirty="0">
                <a:solidFill>
                  <a:srgbClr val="FF0000"/>
                </a:solidFill>
              </a:rPr>
              <a:t>并发控制有哪些方法？（实现事务顺序性的技术有哪些？）</a:t>
            </a:r>
            <a:endParaRPr lang="zh-CN" altLang="en-US" sz="3600" dirty="0"/>
          </a:p>
        </p:txBody>
      </p:sp>
    </p:spTree>
    <p:extLst>
      <p:ext uri="{BB962C8B-B14F-4D97-AF65-F5344CB8AC3E}">
        <p14:creationId xmlns:p14="http://schemas.microsoft.com/office/powerpoint/2010/main" val="1500962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5D9C3ACB-8521-8260-BF57-D9C5182DCF52}"/>
              </a:ext>
            </a:extLst>
          </p:cNvPr>
          <p:cNvPicPr>
            <a:picLocks noGrp="1" noChangeAspect="1"/>
          </p:cNvPicPr>
          <p:nvPr>
            <p:ph idx="1"/>
          </p:nvPr>
        </p:nvPicPr>
        <p:blipFill>
          <a:blip r:embed="rId2"/>
          <a:stretch>
            <a:fillRect/>
          </a:stretch>
        </p:blipFill>
        <p:spPr>
          <a:xfrm>
            <a:off x="0" y="2611723"/>
            <a:ext cx="12011956" cy="1294451"/>
          </a:xfrm>
        </p:spPr>
      </p:pic>
    </p:spTree>
    <p:extLst>
      <p:ext uri="{BB962C8B-B14F-4D97-AF65-F5344CB8AC3E}">
        <p14:creationId xmlns:p14="http://schemas.microsoft.com/office/powerpoint/2010/main" val="4268982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5DCF8E5A-5117-ADF5-574B-DBA7B92A07E7}"/>
              </a:ext>
            </a:extLst>
          </p:cNvPr>
          <p:cNvPicPr>
            <a:picLocks noGrp="1" noChangeAspect="1"/>
          </p:cNvPicPr>
          <p:nvPr>
            <p:ph idx="1"/>
          </p:nvPr>
        </p:nvPicPr>
        <p:blipFill>
          <a:blip r:embed="rId2"/>
          <a:stretch>
            <a:fillRect/>
          </a:stretch>
        </p:blipFill>
        <p:spPr>
          <a:xfrm>
            <a:off x="0" y="400690"/>
            <a:ext cx="12144634" cy="4443159"/>
          </a:xfrm>
        </p:spPr>
      </p:pic>
      <p:pic>
        <p:nvPicPr>
          <p:cNvPr id="8" name="图片 7">
            <a:extLst>
              <a:ext uri="{FF2B5EF4-FFF2-40B4-BE49-F238E27FC236}">
                <a16:creationId xmlns:a16="http://schemas.microsoft.com/office/drawing/2014/main" id="{B10E3316-4E8F-6F8D-79AD-25A987FC127D}"/>
              </a:ext>
            </a:extLst>
          </p:cNvPr>
          <p:cNvPicPr>
            <a:picLocks noChangeAspect="1"/>
          </p:cNvPicPr>
          <p:nvPr/>
        </p:nvPicPr>
        <p:blipFill>
          <a:blip r:embed="rId3"/>
          <a:stretch>
            <a:fillRect/>
          </a:stretch>
        </p:blipFill>
        <p:spPr>
          <a:xfrm>
            <a:off x="0" y="4931962"/>
            <a:ext cx="12107680" cy="875713"/>
          </a:xfrm>
          <a:prstGeom prst="rect">
            <a:avLst/>
          </a:prstGeom>
        </p:spPr>
      </p:pic>
      <p:cxnSp>
        <p:nvCxnSpPr>
          <p:cNvPr id="10" name="直接连接符 9">
            <a:extLst>
              <a:ext uri="{FF2B5EF4-FFF2-40B4-BE49-F238E27FC236}">
                <a16:creationId xmlns:a16="http://schemas.microsoft.com/office/drawing/2014/main" id="{A7553B23-8C29-5F91-75A1-BCB62997A4EA}"/>
              </a:ext>
            </a:extLst>
          </p:cNvPr>
          <p:cNvCxnSpPr>
            <a:cxnSpLocks/>
          </p:cNvCxnSpPr>
          <p:nvPr/>
        </p:nvCxnSpPr>
        <p:spPr>
          <a:xfrm>
            <a:off x="2533135" y="3101546"/>
            <a:ext cx="9658865"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66746609-CADC-D42D-29D2-F40F13B80309}"/>
              </a:ext>
            </a:extLst>
          </p:cNvPr>
          <p:cNvCxnSpPr>
            <a:cxnSpLocks/>
          </p:cNvCxnSpPr>
          <p:nvPr/>
        </p:nvCxnSpPr>
        <p:spPr>
          <a:xfrm>
            <a:off x="189471" y="3513438"/>
            <a:ext cx="10363199"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A046882E-C4A8-A3E0-BDB1-FAECB4221332}"/>
              </a:ext>
            </a:extLst>
          </p:cNvPr>
          <p:cNvCxnSpPr>
            <a:cxnSpLocks/>
          </p:cNvCxnSpPr>
          <p:nvPr/>
        </p:nvCxnSpPr>
        <p:spPr>
          <a:xfrm>
            <a:off x="2533135" y="1783492"/>
            <a:ext cx="9658865"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DCE10B22-3ECE-A96C-E98F-1736B757B6E3}"/>
              </a:ext>
            </a:extLst>
          </p:cNvPr>
          <p:cNvCxnSpPr>
            <a:cxnSpLocks/>
          </p:cNvCxnSpPr>
          <p:nvPr/>
        </p:nvCxnSpPr>
        <p:spPr>
          <a:xfrm>
            <a:off x="0" y="2232454"/>
            <a:ext cx="1194898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168AA4D2-72F4-27D6-A6DB-6B9590D7CB3C}"/>
              </a:ext>
            </a:extLst>
          </p:cNvPr>
          <p:cNvCxnSpPr>
            <a:cxnSpLocks/>
          </p:cNvCxnSpPr>
          <p:nvPr/>
        </p:nvCxnSpPr>
        <p:spPr>
          <a:xfrm>
            <a:off x="0" y="2619632"/>
            <a:ext cx="48191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392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92F148-0A06-F6A3-AFC6-E6CB9DF57A82}"/>
              </a:ext>
            </a:extLst>
          </p:cNvPr>
          <p:cNvSpPr>
            <a:spLocks noGrp="1"/>
          </p:cNvSpPr>
          <p:nvPr>
            <p:ph type="title"/>
          </p:nvPr>
        </p:nvSpPr>
        <p:spPr/>
        <p:txBody>
          <a:bodyPr/>
          <a:lstStyle/>
          <a:p>
            <a:r>
              <a:rPr lang="zh-CN" altLang="en-US" dirty="0"/>
              <a:t>真题</a:t>
            </a:r>
          </a:p>
        </p:txBody>
      </p:sp>
      <p:sp>
        <p:nvSpPr>
          <p:cNvPr id="3" name="内容占位符 2">
            <a:extLst>
              <a:ext uri="{FF2B5EF4-FFF2-40B4-BE49-F238E27FC236}">
                <a16:creationId xmlns:a16="http://schemas.microsoft.com/office/drawing/2014/main" id="{E5F66B56-A056-F69D-0D64-694EB2E9DAF9}"/>
              </a:ext>
            </a:extLst>
          </p:cNvPr>
          <p:cNvSpPr>
            <a:spLocks noGrp="1"/>
          </p:cNvSpPr>
          <p:nvPr>
            <p:ph idx="1"/>
          </p:nvPr>
        </p:nvSpPr>
        <p:spPr>
          <a:xfrm>
            <a:off x="801129" y="1825625"/>
            <a:ext cx="10515600" cy="4351338"/>
          </a:xfrm>
        </p:spPr>
        <p:txBody>
          <a:bodyPr>
            <a:normAutofit/>
          </a:bodyPr>
          <a:lstStyle/>
          <a:p>
            <a:r>
              <a:rPr lang="en-US" altLang="zh-CN" dirty="0"/>
              <a:t>2016.09 </a:t>
            </a:r>
            <a:r>
              <a:rPr lang="zh-CN" altLang="en-US" dirty="0"/>
              <a:t>位示图</a:t>
            </a:r>
            <a:r>
              <a:rPr lang="en-US" altLang="zh-CN" dirty="0"/>
              <a:t>+</a:t>
            </a:r>
            <a:r>
              <a:rPr lang="zh-CN" altLang="en-US" dirty="0"/>
              <a:t>磁盘结构计算</a:t>
            </a:r>
            <a:endParaRPr lang="en-US" altLang="zh-CN" dirty="0"/>
          </a:p>
          <a:p>
            <a:r>
              <a:rPr lang="en-US" altLang="zh-CN" dirty="0"/>
              <a:t>2018.05 </a:t>
            </a:r>
            <a:r>
              <a:rPr lang="zh-CN" altLang="en-US" dirty="0"/>
              <a:t>事务 名词解释</a:t>
            </a:r>
            <a:endParaRPr lang="en-US" altLang="zh-CN" dirty="0"/>
          </a:p>
          <a:p>
            <a:r>
              <a:rPr lang="en-US" altLang="zh-CN" dirty="0"/>
              <a:t>2018.13 </a:t>
            </a:r>
            <a:r>
              <a:rPr lang="zh-CN" altLang="en-US" dirty="0"/>
              <a:t>磁盘调度算法计算</a:t>
            </a:r>
            <a:endParaRPr lang="en-US" altLang="zh-CN" dirty="0"/>
          </a:p>
          <a:p>
            <a:r>
              <a:rPr lang="en-US" altLang="zh-CN" dirty="0"/>
              <a:t>2019.04 </a:t>
            </a:r>
            <a:r>
              <a:rPr lang="zh-CN" altLang="en-US" dirty="0"/>
              <a:t>并发控制 名词解释</a:t>
            </a:r>
          </a:p>
        </p:txBody>
      </p:sp>
    </p:spTree>
    <p:extLst>
      <p:ext uri="{BB962C8B-B14F-4D97-AF65-F5344CB8AC3E}">
        <p14:creationId xmlns:p14="http://schemas.microsoft.com/office/powerpoint/2010/main" val="3437040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63B172-C0FB-C02B-8578-3A03C22E004E}"/>
              </a:ext>
            </a:extLst>
          </p:cNvPr>
          <p:cNvSpPr>
            <a:spLocks noGrp="1"/>
          </p:cNvSpPr>
          <p:nvPr>
            <p:ph type="title"/>
          </p:nvPr>
        </p:nvSpPr>
        <p:spPr/>
        <p:txBody>
          <a:bodyPr/>
          <a:lstStyle/>
          <a:p>
            <a:r>
              <a:rPr lang="zh-CN" altLang="en-US" dirty="0"/>
              <a:t>练习</a:t>
            </a:r>
          </a:p>
        </p:txBody>
      </p:sp>
      <p:sp>
        <p:nvSpPr>
          <p:cNvPr id="3" name="内容占位符 2">
            <a:extLst>
              <a:ext uri="{FF2B5EF4-FFF2-40B4-BE49-F238E27FC236}">
                <a16:creationId xmlns:a16="http://schemas.microsoft.com/office/drawing/2014/main" id="{723C60F8-6DE2-9782-F16B-D95E90B352FF}"/>
              </a:ext>
            </a:extLst>
          </p:cNvPr>
          <p:cNvSpPr>
            <a:spLocks noGrp="1"/>
          </p:cNvSpPr>
          <p:nvPr>
            <p:ph idx="1"/>
          </p:nvPr>
        </p:nvSpPr>
        <p:spPr>
          <a:xfrm>
            <a:off x="640492" y="1924479"/>
            <a:ext cx="10515600" cy="4351338"/>
          </a:xfrm>
        </p:spPr>
        <p:txBody>
          <a:bodyPr/>
          <a:lstStyle/>
          <a:p>
            <a:r>
              <a:rPr lang="en-US" altLang="zh-CN" dirty="0"/>
              <a:t>1.</a:t>
            </a:r>
            <a:r>
              <a:rPr lang="zh-CN" altLang="en-US" dirty="0"/>
              <a:t>目前常用的磁盘调度算法有哪几种？每种算法优先考虑的问题是什么？</a:t>
            </a:r>
            <a:endParaRPr lang="en-US" altLang="zh-CN" dirty="0"/>
          </a:p>
          <a:p>
            <a:r>
              <a:rPr lang="en-US" altLang="zh-CN" dirty="0"/>
              <a:t>2.</a:t>
            </a:r>
            <a:r>
              <a:rPr lang="zh-CN" altLang="en-US" dirty="0"/>
              <a:t>磁盘的访问时间由哪几部分构成？</a:t>
            </a:r>
            <a:endParaRPr lang="en-US" altLang="zh-CN" dirty="0"/>
          </a:p>
          <a:p>
            <a:r>
              <a:rPr lang="en-US" altLang="zh-CN" dirty="0"/>
              <a:t>3.</a:t>
            </a:r>
            <a:r>
              <a:rPr lang="zh-CN" altLang="en-US" dirty="0"/>
              <a:t>何谓磁盘高速缓存？在设计磁盘高速缓存时需要考虑哪些问题？</a:t>
            </a:r>
            <a:endParaRPr lang="en-US" altLang="zh-CN" dirty="0"/>
          </a:p>
          <a:p>
            <a:r>
              <a:rPr lang="en-US" altLang="zh-CN" dirty="0"/>
              <a:t>4.</a:t>
            </a:r>
            <a:r>
              <a:rPr lang="zh-CN" altLang="en-US" dirty="0"/>
              <a:t>可以采用哪几种方式将磁盘高速缓存中的数据传送给进程？</a:t>
            </a:r>
            <a:endParaRPr lang="en-US" altLang="zh-CN" dirty="0"/>
          </a:p>
          <a:p>
            <a:r>
              <a:rPr lang="en-US" altLang="zh-CN" dirty="0"/>
              <a:t>5.</a:t>
            </a:r>
            <a:r>
              <a:rPr lang="zh-CN" altLang="en-US" dirty="0"/>
              <a:t>何谓事务，如何保证事务的原子性 ？</a:t>
            </a:r>
            <a:endParaRPr lang="en-US" altLang="zh-CN" dirty="0"/>
          </a:p>
          <a:p>
            <a:r>
              <a:rPr lang="en-US" altLang="zh-CN" dirty="0"/>
              <a:t>6.</a:t>
            </a:r>
            <a:r>
              <a:rPr lang="zh-CN" altLang="en-US" dirty="0"/>
              <a:t>事务有哪些特性？ </a:t>
            </a:r>
            <a:endParaRPr lang="en-US" altLang="zh-CN" dirty="0"/>
          </a:p>
          <a:p>
            <a:endParaRPr lang="zh-CN" altLang="en-US" dirty="0"/>
          </a:p>
        </p:txBody>
      </p:sp>
    </p:spTree>
    <p:extLst>
      <p:ext uri="{BB962C8B-B14F-4D97-AF65-F5344CB8AC3E}">
        <p14:creationId xmlns:p14="http://schemas.microsoft.com/office/powerpoint/2010/main" val="3862594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0131D14-E4D4-9846-F186-03F3E253B1A3}"/>
              </a:ext>
            </a:extLst>
          </p:cNvPr>
          <p:cNvSpPr>
            <a:spLocks noGrp="1"/>
          </p:cNvSpPr>
          <p:nvPr>
            <p:ph idx="1"/>
          </p:nvPr>
        </p:nvSpPr>
        <p:spPr>
          <a:xfrm>
            <a:off x="469900" y="365124"/>
            <a:ext cx="10515600" cy="6492875"/>
          </a:xfrm>
        </p:spPr>
        <p:txBody>
          <a:bodyPr>
            <a:normAutofit/>
          </a:bodyPr>
          <a:lstStyle/>
          <a:p>
            <a:r>
              <a:rPr lang="en-US" altLang="zh-CN" dirty="0"/>
              <a:t>1.</a:t>
            </a:r>
            <a:r>
              <a:rPr lang="zh-CN" altLang="en-US" dirty="0"/>
              <a:t>（</a:t>
            </a:r>
            <a:r>
              <a:rPr lang="en-US" altLang="zh-CN" dirty="0"/>
              <a:t>1</a:t>
            </a:r>
            <a:r>
              <a:rPr lang="zh-CN" altLang="en-US" dirty="0"/>
              <a:t>）先来先服务算法优先考虑进程请求访问磁盘的先后次序；</a:t>
            </a:r>
          </a:p>
          <a:p>
            <a:pPr marL="0" indent="0">
              <a:buNone/>
            </a:pPr>
            <a:r>
              <a:rPr lang="zh-CN" altLang="en-US" dirty="0"/>
              <a:t>（</a:t>
            </a:r>
            <a:r>
              <a:rPr lang="en-US" altLang="zh-CN" dirty="0"/>
              <a:t>2</a:t>
            </a:r>
            <a:r>
              <a:rPr lang="zh-CN" altLang="en-US" dirty="0"/>
              <a:t>）最短寻道时间优先算法优先考虑要求访问的磁道与当前磁头所在磁道距离是否最近：</a:t>
            </a:r>
          </a:p>
          <a:p>
            <a:pPr marL="0" indent="0">
              <a:buNone/>
            </a:pPr>
            <a:r>
              <a:rPr lang="zh-CN" altLang="en-US" dirty="0"/>
              <a:t>（</a:t>
            </a:r>
            <a:r>
              <a:rPr lang="en-US" altLang="zh-CN" dirty="0"/>
              <a:t>3</a:t>
            </a:r>
            <a:r>
              <a:rPr lang="zh-CN" altLang="en-US" dirty="0"/>
              <a:t>）扫描算法考虑欲访问的磁道与当前磁道间的距离，更优先考虑磁头当前的移动方向。</a:t>
            </a:r>
            <a:endParaRPr lang="en-US" altLang="zh-CN" dirty="0"/>
          </a:p>
          <a:p>
            <a:r>
              <a:rPr lang="en-US" altLang="zh-CN" dirty="0"/>
              <a:t>2.</a:t>
            </a:r>
            <a:r>
              <a:rPr lang="zh-CN" altLang="en-US" dirty="0"/>
              <a:t>磁盘访问时间由寻道时间</a:t>
            </a:r>
            <a:r>
              <a:rPr lang="en-US" altLang="zh-CN" dirty="0"/>
              <a:t>Ts</a:t>
            </a:r>
            <a:r>
              <a:rPr lang="zh-CN" altLang="en-US" dirty="0"/>
              <a:t>、旋转延迟时间</a:t>
            </a:r>
            <a:r>
              <a:rPr lang="en-US" altLang="zh-CN" dirty="0"/>
              <a:t>Tr</a:t>
            </a:r>
            <a:r>
              <a:rPr lang="zh-CN" altLang="en-US" dirty="0"/>
              <a:t>、传输时间</a:t>
            </a:r>
            <a:r>
              <a:rPr lang="en-US" altLang="zh-CN" dirty="0"/>
              <a:t>Tt</a:t>
            </a:r>
            <a:r>
              <a:rPr lang="zh-CN" altLang="en-US" dirty="0"/>
              <a:t>三部分组成。</a:t>
            </a:r>
            <a:endParaRPr lang="en-US" altLang="zh-CN" dirty="0"/>
          </a:p>
          <a:p>
            <a:r>
              <a:rPr lang="en-US" altLang="zh-CN" dirty="0"/>
              <a:t>3.</a:t>
            </a:r>
            <a:r>
              <a:rPr lang="zh-CN" altLang="en-US" dirty="0"/>
              <a:t>磁盘高速缓存是指在内存中为磁盘盘块设置的一个缓冲区，在缓冲区中保存了某些盘块的副本。要考虑的问题有：</a:t>
            </a:r>
          </a:p>
          <a:p>
            <a:endParaRPr lang="zh-CN" altLang="en-US" dirty="0"/>
          </a:p>
        </p:txBody>
      </p:sp>
      <p:pic>
        <p:nvPicPr>
          <p:cNvPr id="5" name="图片 4">
            <a:extLst>
              <a:ext uri="{FF2B5EF4-FFF2-40B4-BE49-F238E27FC236}">
                <a16:creationId xmlns:a16="http://schemas.microsoft.com/office/drawing/2014/main" id="{E1616F1E-7B55-9A43-75E4-058A74FC4533}"/>
              </a:ext>
            </a:extLst>
          </p:cNvPr>
          <p:cNvPicPr>
            <a:picLocks noChangeAspect="1"/>
          </p:cNvPicPr>
          <p:nvPr/>
        </p:nvPicPr>
        <p:blipFill>
          <a:blip r:embed="rId2"/>
          <a:stretch>
            <a:fillRect/>
          </a:stretch>
        </p:blipFill>
        <p:spPr>
          <a:xfrm>
            <a:off x="689428" y="4530056"/>
            <a:ext cx="8235780" cy="1515144"/>
          </a:xfrm>
          <a:prstGeom prst="rect">
            <a:avLst/>
          </a:prstGeom>
        </p:spPr>
      </p:pic>
    </p:spTree>
    <p:extLst>
      <p:ext uri="{BB962C8B-B14F-4D97-AF65-F5344CB8AC3E}">
        <p14:creationId xmlns:p14="http://schemas.microsoft.com/office/powerpoint/2010/main" val="3226982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400D46E-4E17-8F55-7E45-9881F2DBE2B5}"/>
              </a:ext>
            </a:extLst>
          </p:cNvPr>
          <p:cNvSpPr>
            <a:spLocks noGrp="1"/>
          </p:cNvSpPr>
          <p:nvPr>
            <p:ph idx="1"/>
          </p:nvPr>
        </p:nvSpPr>
        <p:spPr>
          <a:xfrm>
            <a:off x="368300" y="317500"/>
            <a:ext cx="11214100" cy="6075363"/>
          </a:xfrm>
        </p:spPr>
        <p:txBody>
          <a:bodyPr/>
          <a:lstStyle/>
          <a:p>
            <a:r>
              <a:rPr lang="en-US" altLang="zh-CN" dirty="0"/>
              <a:t>4.</a:t>
            </a:r>
            <a:r>
              <a:rPr lang="zh-CN" altLang="en-US" dirty="0"/>
              <a:t>（</a:t>
            </a:r>
            <a:r>
              <a:rPr lang="en-US" altLang="zh-CN" dirty="0"/>
              <a:t>1</a:t>
            </a:r>
            <a:r>
              <a:rPr lang="zh-CN" altLang="en-US" dirty="0"/>
              <a:t>）数据交付，直接将高速缓存中的数据传送到进程的内存工作区中。（</a:t>
            </a:r>
            <a:r>
              <a:rPr lang="en-US" altLang="zh-CN" dirty="0"/>
              <a:t>2</a:t>
            </a:r>
            <a:r>
              <a:rPr lang="zh-CN" altLang="en-US" dirty="0"/>
              <a:t>）指针交付，将指向高速缓存中某区域的指针给到进程。</a:t>
            </a:r>
            <a:endParaRPr lang="en-US" altLang="zh-CN" dirty="0"/>
          </a:p>
          <a:p>
            <a:r>
              <a:rPr lang="en-US" altLang="zh-CN" dirty="0"/>
              <a:t>5.</a:t>
            </a:r>
            <a:r>
              <a:rPr lang="zh-CN" altLang="en-US" dirty="0"/>
              <a:t>事务是用于访问和修改各种数据项的一个程序单位。一个事务在对一批数据执行修改操作时，要么全部完成，并用修改后的数据去替代原来的数据，要么一个也不修改，从而保证了事务的原子性。</a:t>
            </a:r>
            <a:endParaRPr lang="en-US" altLang="zh-CN" dirty="0"/>
          </a:p>
          <a:p>
            <a:r>
              <a:rPr lang="en-US" altLang="zh-CN" dirty="0"/>
              <a:t>6.</a:t>
            </a:r>
            <a:r>
              <a:rPr lang="zh-CN" altLang="en-US" dirty="0"/>
              <a:t>四大特性：</a:t>
            </a:r>
            <a:endParaRPr lang="en-US" altLang="zh-CN" dirty="0"/>
          </a:p>
          <a:p>
            <a:pPr marL="0" indent="0">
              <a:buNone/>
            </a:pPr>
            <a:r>
              <a:rPr lang="zh-CN" altLang="en-US" dirty="0"/>
              <a:t>（</a:t>
            </a:r>
            <a:r>
              <a:rPr lang="en-US" altLang="zh-CN" dirty="0"/>
              <a:t>1</a:t>
            </a:r>
            <a:r>
              <a:rPr lang="zh-CN" altLang="en-US" dirty="0"/>
              <a:t>）原子性，事务要么全部执行完成，要么一个也不执行</a:t>
            </a:r>
            <a:endParaRPr lang="en-US" altLang="zh-CN" dirty="0"/>
          </a:p>
          <a:p>
            <a:pPr marL="0" indent="0">
              <a:buNone/>
            </a:pPr>
            <a:r>
              <a:rPr lang="zh-CN" altLang="en-US" dirty="0"/>
              <a:t>（</a:t>
            </a:r>
            <a:r>
              <a:rPr lang="en-US" altLang="zh-CN" dirty="0"/>
              <a:t>2</a:t>
            </a:r>
            <a:r>
              <a:rPr lang="zh-CN" altLang="en-US" dirty="0"/>
              <a:t>）一致性，事务完成后，必须使所有数据保持一致状态</a:t>
            </a:r>
            <a:endParaRPr lang="en-US" altLang="zh-CN" dirty="0"/>
          </a:p>
          <a:p>
            <a:pPr marL="0" indent="0">
              <a:buNone/>
            </a:pPr>
            <a:r>
              <a:rPr lang="zh-CN" altLang="en-US" dirty="0"/>
              <a:t>（</a:t>
            </a:r>
            <a:r>
              <a:rPr lang="en-US" altLang="zh-CN" dirty="0"/>
              <a:t>3</a:t>
            </a:r>
            <a:r>
              <a:rPr lang="zh-CN" altLang="en-US" dirty="0"/>
              <a:t>）隔离性，一个事务对数据进行修改，必须与其他并发事务相隔离</a:t>
            </a:r>
            <a:endParaRPr lang="en-US" altLang="zh-CN" dirty="0"/>
          </a:p>
          <a:p>
            <a:pPr marL="0" indent="0">
              <a:buNone/>
            </a:pPr>
            <a:r>
              <a:rPr lang="zh-CN" altLang="en-US" dirty="0"/>
              <a:t>（</a:t>
            </a:r>
            <a:r>
              <a:rPr lang="en-US" altLang="zh-CN" dirty="0"/>
              <a:t>4</a:t>
            </a:r>
            <a:r>
              <a:rPr lang="zh-CN" altLang="en-US"/>
              <a:t>）持久性，事务完成后，他对于系统的影响是永久性的</a:t>
            </a:r>
            <a:endParaRPr lang="zh-CN" altLang="en-US" dirty="0"/>
          </a:p>
        </p:txBody>
      </p:sp>
    </p:spTree>
    <p:extLst>
      <p:ext uri="{BB962C8B-B14F-4D97-AF65-F5344CB8AC3E}">
        <p14:creationId xmlns:p14="http://schemas.microsoft.com/office/powerpoint/2010/main" val="3476230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B5B6926C-0EEC-ACB9-8493-AC6741417153}"/>
              </a:ext>
            </a:extLst>
          </p:cNvPr>
          <p:cNvPicPr>
            <a:picLocks noGrp="1" noChangeAspect="1"/>
          </p:cNvPicPr>
          <p:nvPr>
            <p:ph idx="1"/>
          </p:nvPr>
        </p:nvPicPr>
        <p:blipFill>
          <a:blip r:embed="rId2"/>
          <a:stretch>
            <a:fillRect/>
          </a:stretch>
        </p:blipFill>
        <p:spPr>
          <a:xfrm>
            <a:off x="58926" y="920102"/>
            <a:ext cx="12133074" cy="5542841"/>
          </a:xfrm>
        </p:spPr>
      </p:pic>
      <p:cxnSp>
        <p:nvCxnSpPr>
          <p:cNvPr id="3" name="直接连接符 2">
            <a:extLst>
              <a:ext uri="{FF2B5EF4-FFF2-40B4-BE49-F238E27FC236}">
                <a16:creationId xmlns:a16="http://schemas.microsoft.com/office/drawing/2014/main" id="{16470E77-2D57-2B04-389E-ECE97B5D02EC}"/>
              </a:ext>
            </a:extLst>
          </p:cNvPr>
          <p:cNvCxnSpPr/>
          <p:nvPr/>
        </p:nvCxnSpPr>
        <p:spPr>
          <a:xfrm>
            <a:off x="6702641" y="5326601"/>
            <a:ext cx="507802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129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DE929F30-CFA5-2248-28A1-53F028C7FD13}"/>
              </a:ext>
            </a:extLst>
          </p:cNvPr>
          <p:cNvPicPr>
            <a:picLocks noGrp="1" noChangeAspect="1"/>
          </p:cNvPicPr>
          <p:nvPr>
            <p:ph idx="1"/>
          </p:nvPr>
        </p:nvPicPr>
        <p:blipFill>
          <a:blip r:embed="rId2"/>
          <a:stretch>
            <a:fillRect/>
          </a:stretch>
        </p:blipFill>
        <p:spPr>
          <a:xfrm>
            <a:off x="71021" y="0"/>
            <a:ext cx="11517548" cy="6858000"/>
          </a:xfrm>
        </p:spPr>
      </p:pic>
    </p:spTree>
    <p:extLst>
      <p:ext uri="{BB962C8B-B14F-4D97-AF65-F5344CB8AC3E}">
        <p14:creationId xmlns:p14="http://schemas.microsoft.com/office/powerpoint/2010/main" val="384934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7C3FD40C-AB98-3689-8BFF-FC8478FE65C4}"/>
              </a:ext>
            </a:extLst>
          </p:cNvPr>
          <p:cNvPicPr>
            <a:picLocks noGrp="1" noChangeAspect="1"/>
          </p:cNvPicPr>
          <p:nvPr>
            <p:ph idx="1"/>
          </p:nvPr>
        </p:nvPicPr>
        <p:blipFill>
          <a:blip r:embed="rId2"/>
          <a:stretch>
            <a:fillRect/>
          </a:stretch>
        </p:blipFill>
        <p:spPr>
          <a:xfrm>
            <a:off x="0" y="1401089"/>
            <a:ext cx="12099479" cy="3924673"/>
          </a:xfrm>
        </p:spPr>
      </p:pic>
      <p:cxnSp>
        <p:nvCxnSpPr>
          <p:cNvPr id="7" name="直接连接符 6">
            <a:extLst>
              <a:ext uri="{FF2B5EF4-FFF2-40B4-BE49-F238E27FC236}">
                <a16:creationId xmlns:a16="http://schemas.microsoft.com/office/drawing/2014/main" id="{694A5903-1A5A-5D9D-BF4A-37BC00ED9052}"/>
              </a:ext>
            </a:extLst>
          </p:cNvPr>
          <p:cNvCxnSpPr/>
          <p:nvPr/>
        </p:nvCxnSpPr>
        <p:spPr>
          <a:xfrm>
            <a:off x="3188043" y="3855308"/>
            <a:ext cx="8847438"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207B0F76-8A85-65C4-D4F2-15BEBC16483B}"/>
              </a:ext>
            </a:extLst>
          </p:cNvPr>
          <p:cNvCxnSpPr>
            <a:cxnSpLocks/>
          </p:cNvCxnSpPr>
          <p:nvPr/>
        </p:nvCxnSpPr>
        <p:spPr>
          <a:xfrm>
            <a:off x="102973" y="4328984"/>
            <a:ext cx="12089027"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080600F-CD41-C2FA-84EB-37C748299CF0}"/>
              </a:ext>
            </a:extLst>
          </p:cNvPr>
          <p:cNvCxnSpPr>
            <a:cxnSpLocks/>
          </p:cNvCxnSpPr>
          <p:nvPr/>
        </p:nvCxnSpPr>
        <p:spPr>
          <a:xfrm>
            <a:off x="102973" y="4790303"/>
            <a:ext cx="10326130"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6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94BA27-8A43-12F3-7C9E-1A86266B3DBC}"/>
              </a:ext>
            </a:extLst>
          </p:cNvPr>
          <p:cNvSpPr>
            <a:spLocks noGrp="1"/>
          </p:cNvSpPr>
          <p:nvPr>
            <p:ph type="title"/>
          </p:nvPr>
        </p:nvSpPr>
        <p:spPr>
          <a:xfrm>
            <a:off x="368643" y="0"/>
            <a:ext cx="10515600" cy="1325563"/>
          </a:xfrm>
        </p:spPr>
        <p:txBody>
          <a:bodyPr/>
          <a:lstStyle/>
          <a:p>
            <a:r>
              <a:rPr lang="zh-CN" altLang="en-US" dirty="0">
                <a:solidFill>
                  <a:srgbClr val="FF0000"/>
                </a:solidFill>
              </a:rPr>
              <a:t>磁盘访问时间</a:t>
            </a:r>
          </a:p>
        </p:txBody>
      </p:sp>
      <p:pic>
        <p:nvPicPr>
          <p:cNvPr id="5" name="内容占位符 4">
            <a:extLst>
              <a:ext uri="{FF2B5EF4-FFF2-40B4-BE49-F238E27FC236}">
                <a16:creationId xmlns:a16="http://schemas.microsoft.com/office/drawing/2014/main" id="{AAF5BB25-273A-8315-4BA4-7D24A87E1DEA}"/>
              </a:ext>
            </a:extLst>
          </p:cNvPr>
          <p:cNvPicPr>
            <a:picLocks noGrp="1" noChangeAspect="1"/>
          </p:cNvPicPr>
          <p:nvPr>
            <p:ph idx="1"/>
          </p:nvPr>
        </p:nvPicPr>
        <p:blipFill rotWithShape="1">
          <a:blip r:embed="rId2"/>
          <a:srcRect b="14914"/>
          <a:stretch/>
        </p:blipFill>
        <p:spPr>
          <a:xfrm>
            <a:off x="-1" y="1170716"/>
            <a:ext cx="12133756" cy="5057089"/>
          </a:xfrm>
        </p:spPr>
      </p:pic>
    </p:spTree>
    <p:extLst>
      <p:ext uri="{BB962C8B-B14F-4D97-AF65-F5344CB8AC3E}">
        <p14:creationId xmlns:p14="http://schemas.microsoft.com/office/powerpoint/2010/main" val="4110100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3DA23CB8-2C0F-FFD0-8A52-4377B66762D3}"/>
              </a:ext>
            </a:extLst>
          </p:cNvPr>
          <p:cNvPicPr>
            <a:picLocks noGrp="1" noChangeAspect="1"/>
          </p:cNvPicPr>
          <p:nvPr>
            <p:ph idx="1"/>
          </p:nvPr>
        </p:nvPicPr>
        <p:blipFill>
          <a:blip r:embed="rId2"/>
          <a:stretch>
            <a:fillRect/>
          </a:stretch>
        </p:blipFill>
        <p:spPr>
          <a:xfrm>
            <a:off x="-1" y="821972"/>
            <a:ext cx="11828671" cy="920331"/>
          </a:xfrm>
        </p:spPr>
      </p:pic>
      <p:pic>
        <p:nvPicPr>
          <p:cNvPr id="7" name="图片 6">
            <a:extLst>
              <a:ext uri="{FF2B5EF4-FFF2-40B4-BE49-F238E27FC236}">
                <a16:creationId xmlns:a16="http://schemas.microsoft.com/office/drawing/2014/main" id="{69729ACA-1AB6-A244-DCCF-7CE29CE8C5BC}"/>
              </a:ext>
            </a:extLst>
          </p:cNvPr>
          <p:cNvPicPr>
            <a:picLocks noChangeAspect="1"/>
          </p:cNvPicPr>
          <p:nvPr/>
        </p:nvPicPr>
        <p:blipFill>
          <a:blip r:embed="rId3"/>
          <a:stretch>
            <a:fillRect/>
          </a:stretch>
        </p:blipFill>
        <p:spPr>
          <a:xfrm>
            <a:off x="125828" y="1738958"/>
            <a:ext cx="11898451" cy="4365280"/>
          </a:xfrm>
          <a:prstGeom prst="rect">
            <a:avLst/>
          </a:prstGeom>
        </p:spPr>
      </p:pic>
    </p:spTree>
    <p:extLst>
      <p:ext uri="{BB962C8B-B14F-4D97-AF65-F5344CB8AC3E}">
        <p14:creationId xmlns:p14="http://schemas.microsoft.com/office/powerpoint/2010/main" val="704456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02CCABB9-BE75-780B-6EEF-9FEA15C0847B}"/>
              </a:ext>
            </a:extLst>
          </p:cNvPr>
          <p:cNvPicPr>
            <a:picLocks noGrp="1" noChangeAspect="1"/>
          </p:cNvPicPr>
          <p:nvPr>
            <p:ph idx="1"/>
          </p:nvPr>
        </p:nvPicPr>
        <p:blipFill>
          <a:blip r:embed="rId2"/>
          <a:stretch>
            <a:fillRect/>
          </a:stretch>
        </p:blipFill>
        <p:spPr>
          <a:xfrm>
            <a:off x="0" y="2209913"/>
            <a:ext cx="12107308" cy="1793675"/>
          </a:xfrm>
        </p:spPr>
      </p:pic>
      <p:cxnSp>
        <p:nvCxnSpPr>
          <p:cNvPr id="7" name="直接连接符 6">
            <a:extLst>
              <a:ext uri="{FF2B5EF4-FFF2-40B4-BE49-F238E27FC236}">
                <a16:creationId xmlns:a16="http://schemas.microsoft.com/office/drawing/2014/main" id="{481BDA02-BA67-A71F-0CB6-76912E69CD4D}"/>
              </a:ext>
            </a:extLst>
          </p:cNvPr>
          <p:cNvCxnSpPr>
            <a:endCxn id="5" idx="3"/>
          </p:cNvCxnSpPr>
          <p:nvPr/>
        </p:nvCxnSpPr>
        <p:spPr>
          <a:xfrm>
            <a:off x="8538519" y="3101546"/>
            <a:ext cx="3568789" cy="520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8159BAF5-D5CE-13E6-821B-6A3D5D2EEC73}"/>
              </a:ext>
            </a:extLst>
          </p:cNvPr>
          <p:cNvCxnSpPr>
            <a:cxnSpLocks/>
          </p:cNvCxnSpPr>
          <p:nvPr/>
        </p:nvCxnSpPr>
        <p:spPr>
          <a:xfrm>
            <a:off x="0" y="3513438"/>
            <a:ext cx="3818238"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186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B10CC5-9506-F040-591C-C36397F4248E}"/>
              </a:ext>
            </a:extLst>
          </p:cNvPr>
          <p:cNvSpPr>
            <a:spLocks noGrp="1"/>
          </p:cNvSpPr>
          <p:nvPr>
            <p:ph type="title"/>
          </p:nvPr>
        </p:nvSpPr>
        <p:spPr/>
        <p:txBody>
          <a:bodyPr/>
          <a:lstStyle/>
          <a:p>
            <a:r>
              <a:rPr lang="zh-CN" altLang="en-US" dirty="0">
                <a:solidFill>
                  <a:srgbClr val="00B050"/>
                </a:solidFill>
              </a:rPr>
              <a:t>磁盘调度算法</a:t>
            </a:r>
          </a:p>
        </p:txBody>
      </p:sp>
      <p:sp>
        <p:nvSpPr>
          <p:cNvPr id="3" name="内容占位符 2">
            <a:extLst>
              <a:ext uri="{FF2B5EF4-FFF2-40B4-BE49-F238E27FC236}">
                <a16:creationId xmlns:a16="http://schemas.microsoft.com/office/drawing/2014/main" id="{E9EC4069-7C60-3C5B-D1DE-92274EF2BD93}"/>
              </a:ext>
            </a:extLst>
          </p:cNvPr>
          <p:cNvSpPr>
            <a:spLocks noGrp="1"/>
          </p:cNvSpPr>
          <p:nvPr>
            <p:ph idx="1"/>
          </p:nvPr>
        </p:nvSpPr>
        <p:spPr/>
        <p:txBody>
          <a:bodyPr/>
          <a:lstStyle/>
          <a:p>
            <a:r>
              <a:rPr lang="zh-CN" altLang="en-US" dirty="0"/>
              <a:t>先来先服务</a:t>
            </a:r>
            <a:r>
              <a:rPr lang="en-US" altLang="zh-CN" dirty="0"/>
              <a:t>FCFS  </a:t>
            </a:r>
            <a:r>
              <a:rPr lang="zh-CN" altLang="en-US" dirty="0">
                <a:solidFill>
                  <a:srgbClr val="FF0000"/>
                </a:solidFill>
              </a:rPr>
              <a:t>磁头当前位置</a:t>
            </a:r>
            <a:endParaRPr lang="en-US" altLang="zh-CN" dirty="0">
              <a:solidFill>
                <a:srgbClr val="FF0000"/>
              </a:solidFill>
            </a:endParaRPr>
          </a:p>
          <a:p>
            <a:r>
              <a:rPr lang="zh-CN" altLang="en-US" dirty="0"/>
              <a:t>最短寻找时间优先</a:t>
            </a:r>
            <a:r>
              <a:rPr lang="en-US" altLang="zh-CN" dirty="0"/>
              <a:t>SSTF</a:t>
            </a:r>
          </a:p>
          <a:p>
            <a:r>
              <a:rPr lang="zh-CN" altLang="en-US" dirty="0"/>
              <a:t>扫描算法</a:t>
            </a:r>
            <a:r>
              <a:rPr lang="en-US" altLang="zh-CN" dirty="0"/>
              <a:t>SCAN</a:t>
            </a:r>
            <a:r>
              <a:rPr lang="zh-CN" altLang="en-US" dirty="0"/>
              <a:t>（电梯调度算法） 磁头移动方向  </a:t>
            </a:r>
            <a:r>
              <a:rPr lang="zh-CN" altLang="en-US" sz="2800" dirty="0">
                <a:solidFill>
                  <a:srgbClr val="FF0000"/>
                </a:solidFill>
              </a:rPr>
              <a:t>往返迂回</a:t>
            </a:r>
            <a:endParaRPr lang="en-US" altLang="zh-CN" dirty="0">
              <a:solidFill>
                <a:srgbClr val="FF0000"/>
              </a:solidFill>
            </a:endParaRPr>
          </a:p>
          <a:p>
            <a:r>
              <a:rPr lang="zh-CN" altLang="en-US" dirty="0"/>
              <a:t>循环扫描</a:t>
            </a:r>
            <a:r>
              <a:rPr lang="en-US" altLang="zh-CN" dirty="0"/>
              <a:t>C-SCAN </a:t>
            </a:r>
            <a:r>
              <a:rPr lang="zh-CN" altLang="en-US" dirty="0"/>
              <a:t> </a:t>
            </a:r>
            <a:r>
              <a:rPr lang="zh-CN" altLang="en-US" sz="2800" dirty="0">
                <a:solidFill>
                  <a:srgbClr val="FF0000"/>
                </a:solidFill>
              </a:rPr>
              <a:t>单向循环</a:t>
            </a:r>
            <a:endParaRPr lang="en-US" altLang="zh-CN" dirty="0">
              <a:solidFill>
                <a:srgbClr val="FF0000"/>
              </a:solidFill>
            </a:endParaRPr>
          </a:p>
          <a:p>
            <a:r>
              <a:rPr lang="en-US" altLang="zh-CN" dirty="0"/>
              <a:t>LOOK      </a:t>
            </a:r>
            <a:r>
              <a:rPr lang="zh-CN" altLang="en-US" sz="2800" dirty="0">
                <a:solidFill>
                  <a:srgbClr val="FF0000"/>
                </a:solidFill>
              </a:rPr>
              <a:t>往返迂回 不触碰边缘</a:t>
            </a:r>
            <a:endParaRPr lang="en-US" altLang="zh-CN" dirty="0">
              <a:solidFill>
                <a:srgbClr val="FF0000"/>
              </a:solidFill>
            </a:endParaRPr>
          </a:p>
          <a:p>
            <a:r>
              <a:rPr lang="en-US" altLang="zh-CN" dirty="0"/>
              <a:t>C-LOOK   </a:t>
            </a:r>
            <a:r>
              <a:rPr lang="zh-CN" altLang="en-US" sz="2800" dirty="0">
                <a:solidFill>
                  <a:srgbClr val="FF0000"/>
                </a:solidFill>
              </a:rPr>
              <a:t>单向循环 不触碰边缘</a:t>
            </a:r>
            <a:endParaRPr lang="zh-CN" altLang="en-US" dirty="0">
              <a:solidFill>
                <a:srgbClr val="FF0000"/>
              </a:solidFill>
            </a:endParaRPr>
          </a:p>
        </p:txBody>
      </p:sp>
      <p:pic>
        <p:nvPicPr>
          <p:cNvPr id="4" name="内容占位符 3">
            <a:extLst>
              <a:ext uri="{FF2B5EF4-FFF2-40B4-BE49-F238E27FC236}">
                <a16:creationId xmlns:a16="http://schemas.microsoft.com/office/drawing/2014/main" id="{9DE8FBBA-6D31-7A51-775A-99A2F3A34166}"/>
              </a:ext>
            </a:extLst>
          </p:cNvPr>
          <p:cNvPicPr>
            <a:picLocks noChangeAspect="1"/>
          </p:cNvPicPr>
          <p:nvPr/>
        </p:nvPicPr>
        <p:blipFill>
          <a:blip r:embed="rId2"/>
          <a:stretch>
            <a:fillRect/>
          </a:stretch>
        </p:blipFill>
        <p:spPr>
          <a:xfrm>
            <a:off x="0" y="5198894"/>
            <a:ext cx="12204377" cy="880630"/>
          </a:xfrm>
          <a:prstGeom prst="rect">
            <a:avLst/>
          </a:prstGeom>
        </p:spPr>
      </p:pic>
    </p:spTree>
    <p:extLst>
      <p:ext uri="{BB962C8B-B14F-4D97-AF65-F5344CB8AC3E}">
        <p14:creationId xmlns:p14="http://schemas.microsoft.com/office/powerpoint/2010/main" val="349682984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TotalTime>
  <Words>530</Words>
  <Application>Microsoft Office PowerPoint</Application>
  <PresentationFormat>宽屏</PresentationFormat>
  <Paragraphs>44</Paragraphs>
  <Slides>24</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等线</vt:lpstr>
      <vt:lpstr>等线 Light</vt:lpstr>
      <vt:lpstr>Arial</vt:lpstr>
      <vt:lpstr>Office 主题​​</vt:lpstr>
      <vt:lpstr>磁盘管理</vt:lpstr>
      <vt:lpstr>PowerPoint 演示文稿</vt:lpstr>
      <vt:lpstr>PowerPoint 演示文稿</vt:lpstr>
      <vt:lpstr>PowerPoint 演示文稿</vt:lpstr>
      <vt:lpstr>PowerPoint 演示文稿</vt:lpstr>
      <vt:lpstr>磁盘访问时间</vt:lpstr>
      <vt:lpstr>PowerPoint 演示文稿</vt:lpstr>
      <vt:lpstr>PowerPoint 演示文稿</vt:lpstr>
      <vt:lpstr>磁盘调度算法</vt:lpstr>
      <vt:lpstr>磁盘高速缓存（Disk Cache）</vt:lpstr>
      <vt:lpstr>PowerPoint 演示文稿</vt:lpstr>
      <vt:lpstr>PowerPoint 演示文稿</vt:lpstr>
      <vt:lpstr>PowerPoint 演示文稿</vt:lpstr>
      <vt:lpstr>PowerPoint 演示文稿</vt:lpstr>
      <vt:lpstr>PowerPoint 演示文稿</vt:lpstr>
      <vt:lpstr>PowerPoint 演示文稿</vt:lpstr>
      <vt:lpstr>事务的特性</vt:lpstr>
      <vt:lpstr>PowerPoint 演示文稿</vt:lpstr>
      <vt:lpstr>PowerPoint 演示文稿</vt:lpstr>
      <vt:lpstr>PowerPoint 演示文稿</vt:lpstr>
      <vt:lpstr>真题</vt:lpstr>
      <vt:lpstr>练习</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晚风吹行舟</dc:creator>
  <cp:lastModifiedBy>晚风吹行舟</cp:lastModifiedBy>
  <cp:revision>148</cp:revision>
  <dcterms:created xsi:type="dcterms:W3CDTF">2022-08-24T01:36:15Z</dcterms:created>
  <dcterms:modified xsi:type="dcterms:W3CDTF">2022-09-06T01:27:55Z</dcterms:modified>
</cp:coreProperties>
</file>

<file path=docProps/thumbnail.jpeg>
</file>